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2" r:id="rId2"/>
  </p:sldMasterIdLst>
  <p:notesMasterIdLst>
    <p:notesMasterId r:id="rId33"/>
  </p:notesMasterIdLst>
  <p:sldIdLst>
    <p:sldId id="330" r:id="rId3"/>
    <p:sldId id="259" r:id="rId4"/>
    <p:sldId id="299" r:id="rId5"/>
    <p:sldId id="333" r:id="rId6"/>
    <p:sldId id="324" r:id="rId7"/>
    <p:sldId id="325" r:id="rId8"/>
    <p:sldId id="326" r:id="rId9"/>
    <p:sldId id="258" r:id="rId10"/>
    <p:sldId id="257" r:id="rId11"/>
    <p:sldId id="328" r:id="rId12"/>
    <p:sldId id="329" r:id="rId13"/>
    <p:sldId id="331" r:id="rId14"/>
    <p:sldId id="316" r:id="rId15"/>
    <p:sldId id="334" r:id="rId16"/>
    <p:sldId id="267" r:id="rId17"/>
    <p:sldId id="332" r:id="rId18"/>
    <p:sldId id="309" r:id="rId19"/>
    <p:sldId id="323" r:id="rId20"/>
    <p:sldId id="266" r:id="rId21"/>
    <p:sldId id="270" r:id="rId22"/>
    <p:sldId id="271" r:id="rId23"/>
    <p:sldId id="319" r:id="rId24"/>
    <p:sldId id="320" r:id="rId25"/>
    <p:sldId id="272" r:id="rId26"/>
    <p:sldId id="273" r:id="rId27"/>
    <p:sldId id="274" r:id="rId28"/>
    <p:sldId id="275" r:id="rId29"/>
    <p:sldId id="286" r:id="rId30"/>
    <p:sldId id="314" r:id="rId31"/>
    <p:sldId id="295"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9166EC-8603-214B-81DE-1BE87FCF47A3}">
          <p14:sldIdLst>
            <p14:sldId id="330"/>
            <p14:sldId id="259"/>
            <p14:sldId id="299"/>
            <p14:sldId id="333"/>
            <p14:sldId id="324"/>
            <p14:sldId id="325"/>
            <p14:sldId id="326"/>
            <p14:sldId id="258"/>
            <p14:sldId id="257"/>
            <p14:sldId id="328"/>
            <p14:sldId id="329"/>
            <p14:sldId id="331"/>
            <p14:sldId id="316"/>
            <p14:sldId id="334"/>
            <p14:sldId id="267"/>
            <p14:sldId id="332"/>
            <p14:sldId id="309"/>
            <p14:sldId id="323"/>
            <p14:sldId id="266"/>
            <p14:sldId id="270"/>
            <p14:sldId id="271"/>
            <p14:sldId id="319"/>
            <p14:sldId id="320"/>
            <p14:sldId id="272"/>
            <p14:sldId id="273"/>
            <p14:sldId id="274"/>
            <p14:sldId id="275"/>
            <p14:sldId id="286"/>
            <p14:sldId id="314"/>
            <p14:sldId id="29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E9BF9-7C95-F533-2B3B-5B340E417818}" name="Ute Roemer" initials="UR" userId="Ute Roem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07" autoAdjust="0"/>
    <p:restoredTop sz="81976" autoAdjust="0"/>
  </p:normalViewPr>
  <p:slideViewPr>
    <p:cSldViewPr snapToGrid="0" snapToObjects="1" showGuides="1">
      <p:cViewPr varScale="1">
        <p:scale>
          <a:sx n="141" d="100"/>
          <a:sy n="141" d="100"/>
        </p:scale>
        <p:origin x="29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E6D5E-C48A-B845-9F79-A2FDE9566777}"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E66D961-AB39-974A-8D48-B4E68FFDC1C1}">
      <dgm:prSet phldrT="[Text]" custT="1"/>
      <dgm:spPr/>
      <dgm:t>
        <a:bodyPr/>
        <a:lstStyle/>
        <a:p>
          <a:pPr>
            <a:buNone/>
          </a:pPr>
          <a:r>
            <a:rPr lang="en-US" sz="2000" dirty="0"/>
            <a:t>U.S. Constitution Article II, § 2, cl. 2.</a:t>
          </a:r>
          <a:endParaRPr lang="en-GB" sz="2000" dirty="0"/>
        </a:p>
      </dgm:t>
    </dgm:pt>
    <dgm:pt modelId="{B39E5B0A-B942-C440-9214-4CB3B0F4CFE1}" type="parTrans" cxnId="{033848F3-A7C7-FB4F-B933-E70642CDF090}">
      <dgm:prSet/>
      <dgm:spPr/>
      <dgm:t>
        <a:bodyPr/>
        <a:lstStyle/>
        <a:p>
          <a:endParaRPr lang="en-GB"/>
        </a:p>
      </dgm:t>
    </dgm:pt>
    <dgm:pt modelId="{0A069114-9707-FB41-8DC8-C79189EB59C6}" type="sibTrans" cxnId="{033848F3-A7C7-FB4F-B933-E70642CDF090}">
      <dgm:prSet/>
      <dgm:spPr/>
      <dgm:t>
        <a:bodyPr/>
        <a:lstStyle/>
        <a:p>
          <a:endParaRPr lang="en-GB"/>
        </a:p>
      </dgm:t>
    </dgm:pt>
    <dgm:pt modelId="{6F8A5DF5-83AF-8A4E-99C9-691021B84907}">
      <dgm:prSet phldrT="[Text]" custT="1"/>
      <dgm:spPr/>
      <dgm:t>
        <a:bodyPr/>
        <a:lstStyle/>
        <a:p>
          <a:pPr marL="0" indent="0">
            <a:spcAft>
              <a:spcPts val="0"/>
            </a:spcAft>
            <a:buNone/>
          </a:pPr>
          <a:r>
            <a:rPr lang="en-US" sz="2400" dirty="0"/>
            <a:t>“but the Congress may by Law vest the Appointment of such inferior Officers, as they think proper, in … the Heads of Departments.”</a:t>
          </a:r>
          <a:endParaRPr lang="en-GB" sz="2400" dirty="0"/>
        </a:p>
      </dgm:t>
    </dgm:pt>
    <dgm:pt modelId="{8D3FC8BD-0386-E749-B5D5-7AA32B6FB13E}" type="parTrans" cxnId="{4B1A29F4-D8BD-7C4A-AC39-EF3559EEBD51}">
      <dgm:prSet/>
      <dgm:spPr/>
      <dgm:t>
        <a:bodyPr/>
        <a:lstStyle/>
        <a:p>
          <a:endParaRPr lang="en-GB"/>
        </a:p>
      </dgm:t>
    </dgm:pt>
    <dgm:pt modelId="{41760F2B-2649-B64A-A5FE-6886E8939687}" type="sibTrans" cxnId="{4B1A29F4-D8BD-7C4A-AC39-EF3559EEBD51}">
      <dgm:prSet/>
      <dgm:spPr/>
      <dgm:t>
        <a:bodyPr/>
        <a:lstStyle/>
        <a:p>
          <a:endParaRPr lang="en-GB"/>
        </a:p>
      </dgm:t>
    </dgm:pt>
    <dgm:pt modelId="{32B93AC0-948F-B440-944D-9DB6D3E240B4}" type="pres">
      <dgm:prSet presAssocID="{DD8E6D5E-C48A-B845-9F79-A2FDE9566777}" presName="Name0" presStyleCnt="0">
        <dgm:presLayoutVars>
          <dgm:dir/>
          <dgm:animLvl val="lvl"/>
          <dgm:resizeHandles val="exact"/>
        </dgm:presLayoutVars>
      </dgm:prSet>
      <dgm:spPr/>
    </dgm:pt>
    <dgm:pt modelId="{4CC1CDC6-CA62-AE4D-9B1B-EB74889A6D55}" type="pres">
      <dgm:prSet presAssocID="{8E66D961-AB39-974A-8D48-B4E68FFDC1C1}" presName="composite" presStyleCnt="0"/>
      <dgm:spPr/>
    </dgm:pt>
    <dgm:pt modelId="{867E3AAE-5135-354F-932F-94833946AD03}" type="pres">
      <dgm:prSet presAssocID="{8E66D961-AB39-974A-8D48-B4E68FFDC1C1}" presName="parTx" presStyleLbl="alignNode1" presStyleIdx="0" presStyleCnt="1" custScaleY="100000">
        <dgm:presLayoutVars>
          <dgm:chMax val="0"/>
          <dgm:chPref val="0"/>
          <dgm:bulletEnabled val="1"/>
        </dgm:presLayoutVars>
      </dgm:prSet>
      <dgm:spPr/>
    </dgm:pt>
    <dgm:pt modelId="{F8DA01C1-AF22-7B41-B782-60553B3119EB}" type="pres">
      <dgm:prSet presAssocID="{8E66D961-AB39-974A-8D48-B4E68FFDC1C1}" presName="desTx" presStyleLbl="alignAccFollowNode1" presStyleIdx="0" presStyleCnt="1">
        <dgm:presLayoutVars>
          <dgm:bulletEnabled val="1"/>
        </dgm:presLayoutVars>
      </dgm:prSet>
      <dgm:spPr/>
    </dgm:pt>
  </dgm:ptLst>
  <dgm:cxnLst>
    <dgm:cxn modelId="{1A93FA41-B8A6-4949-8050-0334E7D454C8}" type="presOf" srcId="{8E66D961-AB39-974A-8D48-B4E68FFDC1C1}" destId="{867E3AAE-5135-354F-932F-94833946AD03}" srcOrd="0" destOrd="0" presId="urn:microsoft.com/office/officeart/2005/8/layout/hList1"/>
    <dgm:cxn modelId="{77676B60-0CF2-4B47-B149-C62A7834B2F8}" type="presOf" srcId="{6F8A5DF5-83AF-8A4E-99C9-691021B84907}" destId="{F8DA01C1-AF22-7B41-B782-60553B3119EB}" srcOrd="0" destOrd="0" presId="urn:microsoft.com/office/officeart/2005/8/layout/hList1"/>
    <dgm:cxn modelId="{CE74A6B6-F25B-2C4D-ADD5-C773E6A93B0F}" type="presOf" srcId="{DD8E6D5E-C48A-B845-9F79-A2FDE9566777}" destId="{32B93AC0-948F-B440-944D-9DB6D3E240B4}" srcOrd="0" destOrd="0" presId="urn:microsoft.com/office/officeart/2005/8/layout/hList1"/>
    <dgm:cxn modelId="{033848F3-A7C7-FB4F-B933-E70642CDF090}" srcId="{DD8E6D5E-C48A-B845-9F79-A2FDE9566777}" destId="{8E66D961-AB39-974A-8D48-B4E68FFDC1C1}" srcOrd="0" destOrd="0" parTransId="{B39E5B0A-B942-C440-9214-4CB3B0F4CFE1}" sibTransId="{0A069114-9707-FB41-8DC8-C79189EB59C6}"/>
    <dgm:cxn modelId="{4B1A29F4-D8BD-7C4A-AC39-EF3559EEBD51}" srcId="{8E66D961-AB39-974A-8D48-B4E68FFDC1C1}" destId="{6F8A5DF5-83AF-8A4E-99C9-691021B84907}" srcOrd="0" destOrd="0" parTransId="{8D3FC8BD-0386-E749-B5D5-7AA32B6FB13E}" sibTransId="{41760F2B-2649-B64A-A5FE-6886E8939687}"/>
    <dgm:cxn modelId="{EB86DE32-5743-9E4C-A5FC-36DAD86AD1D0}" type="presParOf" srcId="{32B93AC0-948F-B440-944D-9DB6D3E240B4}" destId="{4CC1CDC6-CA62-AE4D-9B1B-EB74889A6D55}" srcOrd="0" destOrd="0" presId="urn:microsoft.com/office/officeart/2005/8/layout/hList1"/>
    <dgm:cxn modelId="{8AC362C1-C892-8B43-9930-FA188DF6C9C1}" type="presParOf" srcId="{4CC1CDC6-CA62-AE4D-9B1B-EB74889A6D55}" destId="{867E3AAE-5135-354F-932F-94833946AD03}" srcOrd="0" destOrd="0" presId="urn:microsoft.com/office/officeart/2005/8/layout/hList1"/>
    <dgm:cxn modelId="{5334688E-EE1A-9342-9D61-00FE805E786F}" type="presParOf" srcId="{4CC1CDC6-CA62-AE4D-9B1B-EB74889A6D55}" destId="{F8DA01C1-AF22-7B41-B782-60553B3119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E6D5E-C48A-B845-9F79-A2FDE9566777}"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E66D961-AB39-974A-8D48-B4E68FFDC1C1}">
      <dgm:prSet phldrT="[Text]" custT="1"/>
      <dgm:spPr/>
      <dgm:t>
        <a:bodyPr/>
        <a:lstStyle/>
        <a:p>
          <a:pPr>
            <a:buNone/>
          </a:pPr>
          <a:r>
            <a:rPr lang="en-US" sz="2000" dirty="0"/>
            <a:t>U.S. Constitution Article II, § 2, cl. 2.</a:t>
          </a:r>
          <a:endParaRPr lang="en-GB" sz="2000" dirty="0"/>
        </a:p>
      </dgm:t>
    </dgm:pt>
    <dgm:pt modelId="{B39E5B0A-B942-C440-9214-4CB3B0F4CFE1}" type="parTrans" cxnId="{033848F3-A7C7-FB4F-B933-E70642CDF090}">
      <dgm:prSet/>
      <dgm:spPr/>
      <dgm:t>
        <a:bodyPr/>
        <a:lstStyle/>
        <a:p>
          <a:endParaRPr lang="en-GB"/>
        </a:p>
      </dgm:t>
    </dgm:pt>
    <dgm:pt modelId="{0A069114-9707-FB41-8DC8-C79189EB59C6}" type="sibTrans" cxnId="{033848F3-A7C7-FB4F-B933-E70642CDF090}">
      <dgm:prSet/>
      <dgm:spPr/>
      <dgm:t>
        <a:bodyPr/>
        <a:lstStyle/>
        <a:p>
          <a:endParaRPr lang="en-GB"/>
        </a:p>
      </dgm:t>
    </dgm:pt>
    <dgm:pt modelId="{6F8A5DF5-83AF-8A4E-99C9-691021B84907}">
      <dgm:prSet phldrT="[Text]" custT="1"/>
      <dgm:spPr/>
      <dgm:t>
        <a:bodyPr/>
        <a:lstStyle/>
        <a:p>
          <a:pPr marL="0" indent="0">
            <a:spcAft>
              <a:spcPts val="0"/>
            </a:spcAft>
            <a:buNone/>
          </a:pPr>
          <a:r>
            <a:rPr lang="en-US" sz="2400" dirty="0"/>
            <a:t>“but the Congress may by Law vest the Appointment of such </a:t>
          </a:r>
          <a:r>
            <a:rPr lang="en-US" sz="2400" dirty="0">
              <a:solidFill>
                <a:schemeClr val="accent2">
                  <a:lumMod val="75000"/>
                </a:schemeClr>
              </a:solidFill>
            </a:rPr>
            <a:t>inferior Officers</a:t>
          </a:r>
          <a:r>
            <a:rPr lang="en-US" sz="2400" dirty="0"/>
            <a:t>, as they think proper, in … the Heads of Departments.”</a:t>
          </a:r>
          <a:endParaRPr lang="en-GB" sz="2400" dirty="0"/>
        </a:p>
      </dgm:t>
    </dgm:pt>
    <dgm:pt modelId="{8D3FC8BD-0386-E749-B5D5-7AA32B6FB13E}" type="parTrans" cxnId="{4B1A29F4-D8BD-7C4A-AC39-EF3559EEBD51}">
      <dgm:prSet/>
      <dgm:spPr/>
      <dgm:t>
        <a:bodyPr/>
        <a:lstStyle/>
        <a:p>
          <a:endParaRPr lang="en-GB"/>
        </a:p>
      </dgm:t>
    </dgm:pt>
    <dgm:pt modelId="{41760F2B-2649-B64A-A5FE-6886E8939687}" type="sibTrans" cxnId="{4B1A29F4-D8BD-7C4A-AC39-EF3559EEBD51}">
      <dgm:prSet/>
      <dgm:spPr/>
      <dgm:t>
        <a:bodyPr/>
        <a:lstStyle/>
        <a:p>
          <a:endParaRPr lang="en-GB"/>
        </a:p>
      </dgm:t>
    </dgm:pt>
    <dgm:pt modelId="{32B93AC0-948F-B440-944D-9DB6D3E240B4}" type="pres">
      <dgm:prSet presAssocID="{DD8E6D5E-C48A-B845-9F79-A2FDE9566777}" presName="Name0" presStyleCnt="0">
        <dgm:presLayoutVars>
          <dgm:dir/>
          <dgm:animLvl val="lvl"/>
          <dgm:resizeHandles val="exact"/>
        </dgm:presLayoutVars>
      </dgm:prSet>
      <dgm:spPr/>
    </dgm:pt>
    <dgm:pt modelId="{4CC1CDC6-CA62-AE4D-9B1B-EB74889A6D55}" type="pres">
      <dgm:prSet presAssocID="{8E66D961-AB39-974A-8D48-B4E68FFDC1C1}" presName="composite" presStyleCnt="0"/>
      <dgm:spPr/>
    </dgm:pt>
    <dgm:pt modelId="{867E3AAE-5135-354F-932F-94833946AD03}" type="pres">
      <dgm:prSet presAssocID="{8E66D961-AB39-974A-8D48-B4E68FFDC1C1}" presName="parTx" presStyleLbl="alignNode1" presStyleIdx="0" presStyleCnt="1" custScaleY="100000">
        <dgm:presLayoutVars>
          <dgm:chMax val="0"/>
          <dgm:chPref val="0"/>
          <dgm:bulletEnabled val="1"/>
        </dgm:presLayoutVars>
      </dgm:prSet>
      <dgm:spPr/>
    </dgm:pt>
    <dgm:pt modelId="{F8DA01C1-AF22-7B41-B782-60553B3119EB}" type="pres">
      <dgm:prSet presAssocID="{8E66D961-AB39-974A-8D48-B4E68FFDC1C1}" presName="desTx" presStyleLbl="alignAccFollowNode1" presStyleIdx="0" presStyleCnt="1">
        <dgm:presLayoutVars>
          <dgm:bulletEnabled val="1"/>
        </dgm:presLayoutVars>
      </dgm:prSet>
      <dgm:spPr/>
    </dgm:pt>
  </dgm:ptLst>
  <dgm:cxnLst>
    <dgm:cxn modelId="{1A93FA41-B8A6-4949-8050-0334E7D454C8}" type="presOf" srcId="{8E66D961-AB39-974A-8D48-B4E68FFDC1C1}" destId="{867E3AAE-5135-354F-932F-94833946AD03}" srcOrd="0" destOrd="0" presId="urn:microsoft.com/office/officeart/2005/8/layout/hList1"/>
    <dgm:cxn modelId="{77676B60-0CF2-4B47-B149-C62A7834B2F8}" type="presOf" srcId="{6F8A5DF5-83AF-8A4E-99C9-691021B84907}" destId="{F8DA01C1-AF22-7B41-B782-60553B3119EB}" srcOrd="0" destOrd="0" presId="urn:microsoft.com/office/officeart/2005/8/layout/hList1"/>
    <dgm:cxn modelId="{CE74A6B6-F25B-2C4D-ADD5-C773E6A93B0F}" type="presOf" srcId="{DD8E6D5E-C48A-B845-9F79-A2FDE9566777}" destId="{32B93AC0-948F-B440-944D-9DB6D3E240B4}" srcOrd="0" destOrd="0" presId="urn:microsoft.com/office/officeart/2005/8/layout/hList1"/>
    <dgm:cxn modelId="{033848F3-A7C7-FB4F-B933-E70642CDF090}" srcId="{DD8E6D5E-C48A-B845-9F79-A2FDE9566777}" destId="{8E66D961-AB39-974A-8D48-B4E68FFDC1C1}" srcOrd="0" destOrd="0" parTransId="{B39E5B0A-B942-C440-9214-4CB3B0F4CFE1}" sibTransId="{0A069114-9707-FB41-8DC8-C79189EB59C6}"/>
    <dgm:cxn modelId="{4B1A29F4-D8BD-7C4A-AC39-EF3559EEBD51}" srcId="{8E66D961-AB39-974A-8D48-B4E68FFDC1C1}" destId="{6F8A5DF5-83AF-8A4E-99C9-691021B84907}" srcOrd="0" destOrd="0" parTransId="{8D3FC8BD-0386-E749-B5D5-7AA32B6FB13E}" sibTransId="{41760F2B-2649-B64A-A5FE-6886E8939687}"/>
    <dgm:cxn modelId="{EB86DE32-5743-9E4C-A5FC-36DAD86AD1D0}" type="presParOf" srcId="{32B93AC0-948F-B440-944D-9DB6D3E240B4}" destId="{4CC1CDC6-CA62-AE4D-9B1B-EB74889A6D55}" srcOrd="0" destOrd="0" presId="urn:microsoft.com/office/officeart/2005/8/layout/hList1"/>
    <dgm:cxn modelId="{8AC362C1-C892-8B43-9930-FA188DF6C9C1}" type="presParOf" srcId="{4CC1CDC6-CA62-AE4D-9B1B-EB74889A6D55}" destId="{867E3AAE-5135-354F-932F-94833946AD03}" srcOrd="0" destOrd="0" presId="urn:microsoft.com/office/officeart/2005/8/layout/hList1"/>
    <dgm:cxn modelId="{5334688E-EE1A-9342-9D61-00FE805E786F}" type="presParOf" srcId="{4CC1CDC6-CA62-AE4D-9B1B-EB74889A6D55}" destId="{F8DA01C1-AF22-7B41-B782-60553B3119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E3AAE-5135-354F-932F-94833946AD03}">
      <dsp:nvSpPr>
        <dsp:cNvPr id="0" name=""/>
        <dsp:cNvSpPr/>
      </dsp:nvSpPr>
      <dsp:spPr>
        <a:xfrm>
          <a:off x="1294" y="-24964"/>
          <a:ext cx="2647846" cy="7452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U.S. Constitution Article II, § 2, cl. 2.</a:t>
          </a:r>
          <a:endParaRPr lang="en-GB" sz="2000" kern="1200" dirty="0"/>
        </a:p>
      </dsp:txBody>
      <dsp:txXfrm>
        <a:off x="1294" y="-24964"/>
        <a:ext cx="2647846" cy="745239"/>
      </dsp:txXfrm>
    </dsp:sp>
    <dsp:sp modelId="{F8DA01C1-AF22-7B41-B782-60553B3119EB}">
      <dsp:nvSpPr>
        <dsp:cNvPr id="0" name=""/>
        <dsp:cNvSpPr/>
      </dsp:nvSpPr>
      <dsp:spPr>
        <a:xfrm>
          <a:off x="1294" y="720274"/>
          <a:ext cx="2647846"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0" algn="l" defTabSz="1066800">
            <a:lnSpc>
              <a:spcPct val="90000"/>
            </a:lnSpc>
            <a:spcBef>
              <a:spcPct val="0"/>
            </a:spcBef>
            <a:spcAft>
              <a:spcPts val="0"/>
            </a:spcAft>
            <a:buNone/>
          </a:pPr>
          <a:r>
            <a:rPr lang="en-US" sz="2400" kern="1200" dirty="0"/>
            <a:t>“but the Congress may by Law vest the Appointment of such inferior Officers, as they think proper, in … the Heads of Departments.”</a:t>
          </a:r>
          <a:endParaRPr lang="en-GB" sz="2400" kern="1200" dirty="0"/>
        </a:p>
      </dsp:txBody>
      <dsp:txXfrm>
        <a:off x="1294" y="720274"/>
        <a:ext cx="2647846" cy="3019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E3AAE-5135-354F-932F-94833946AD03}">
      <dsp:nvSpPr>
        <dsp:cNvPr id="0" name=""/>
        <dsp:cNvSpPr/>
      </dsp:nvSpPr>
      <dsp:spPr>
        <a:xfrm>
          <a:off x="1294" y="-24964"/>
          <a:ext cx="2647846" cy="7452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U.S. Constitution Article II, § 2, cl. 2.</a:t>
          </a:r>
          <a:endParaRPr lang="en-GB" sz="2000" kern="1200" dirty="0"/>
        </a:p>
      </dsp:txBody>
      <dsp:txXfrm>
        <a:off x="1294" y="-24964"/>
        <a:ext cx="2647846" cy="745239"/>
      </dsp:txXfrm>
    </dsp:sp>
    <dsp:sp modelId="{F8DA01C1-AF22-7B41-B782-60553B3119EB}">
      <dsp:nvSpPr>
        <dsp:cNvPr id="0" name=""/>
        <dsp:cNvSpPr/>
      </dsp:nvSpPr>
      <dsp:spPr>
        <a:xfrm>
          <a:off x="1294" y="720274"/>
          <a:ext cx="2647846"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0" algn="l" defTabSz="1066800">
            <a:lnSpc>
              <a:spcPct val="90000"/>
            </a:lnSpc>
            <a:spcBef>
              <a:spcPct val="0"/>
            </a:spcBef>
            <a:spcAft>
              <a:spcPts val="0"/>
            </a:spcAft>
            <a:buNone/>
          </a:pPr>
          <a:r>
            <a:rPr lang="en-US" sz="2400" kern="1200" dirty="0"/>
            <a:t>“but the Congress may by Law vest the Appointment of such </a:t>
          </a:r>
          <a:r>
            <a:rPr lang="en-US" sz="2400" kern="1200" dirty="0">
              <a:solidFill>
                <a:schemeClr val="accent2">
                  <a:lumMod val="75000"/>
                </a:schemeClr>
              </a:solidFill>
            </a:rPr>
            <a:t>inferior Officers</a:t>
          </a:r>
          <a:r>
            <a:rPr lang="en-US" sz="2400" kern="1200" dirty="0"/>
            <a:t>, as they think proper, in … the Heads of Departments.”</a:t>
          </a:r>
          <a:endParaRPr lang="en-GB" sz="2400" kern="1200" dirty="0"/>
        </a:p>
      </dsp:txBody>
      <dsp:txXfrm>
        <a:off x="1294" y="720274"/>
        <a:ext cx="2647846" cy="3019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F2886-6FC1-E847-A27B-F7BC85F7CD2C}" type="datetimeFigureOut">
              <a:rPr lang="en-US" smtClean="0"/>
              <a:t>7/2/23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08F3B-1B5D-7440-AB74-C85EC0858658}" type="slidenum">
              <a:rPr lang="en-US" smtClean="0"/>
              <a:t>‹#›</a:t>
            </a:fld>
            <a:endParaRPr lang="en-US"/>
          </a:p>
        </p:txBody>
      </p:sp>
    </p:spTree>
    <p:extLst>
      <p:ext uri="{BB962C8B-B14F-4D97-AF65-F5344CB8AC3E}">
        <p14:creationId xmlns:p14="http://schemas.microsoft.com/office/powerpoint/2010/main" val="335891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1</a:t>
            </a:fld>
            <a:endParaRPr lang="en-US"/>
          </a:p>
        </p:txBody>
      </p:sp>
    </p:spTree>
    <p:extLst>
      <p:ext uri="{BB962C8B-B14F-4D97-AF65-F5344CB8AC3E}">
        <p14:creationId xmlns:p14="http://schemas.microsoft.com/office/powerpoint/2010/main" val="59795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12</a:t>
            </a:fld>
            <a:endParaRPr lang="en-US"/>
          </a:p>
        </p:txBody>
      </p:sp>
    </p:spTree>
    <p:extLst>
      <p:ext uri="{BB962C8B-B14F-4D97-AF65-F5344CB8AC3E}">
        <p14:creationId xmlns:p14="http://schemas.microsoft.com/office/powerpoint/2010/main" val="55220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13</a:t>
            </a:fld>
            <a:endParaRPr lang="en-US"/>
          </a:p>
        </p:txBody>
      </p:sp>
    </p:spTree>
    <p:extLst>
      <p:ext uri="{BB962C8B-B14F-4D97-AF65-F5344CB8AC3E}">
        <p14:creationId xmlns:p14="http://schemas.microsoft.com/office/powerpoint/2010/main" val="144267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14</a:t>
            </a:fld>
            <a:endParaRPr lang="en-US"/>
          </a:p>
        </p:txBody>
      </p:sp>
    </p:spTree>
    <p:extLst>
      <p:ext uri="{BB962C8B-B14F-4D97-AF65-F5344CB8AC3E}">
        <p14:creationId xmlns:p14="http://schemas.microsoft.com/office/powerpoint/2010/main" val="6289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ED08F3B-1B5D-7440-AB74-C85EC0858658}" type="slidenum">
              <a:rPr lang="en-US" smtClean="0"/>
              <a:t>15</a:t>
            </a:fld>
            <a:endParaRPr lang="en-US"/>
          </a:p>
        </p:txBody>
      </p:sp>
    </p:spTree>
    <p:extLst>
      <p:ext uri="{BB962C8B-B14F-4D97-AF65-F5344CB8AC3E}">
        <p14:creationId xmlns:p14="http://schemas.microsoft.com/office/powerpoint/2010/main" val="284838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16</a:t>
            </a:fld>
            <a:endParaRPr lang="en-US"/>
          </a:p>
        </p:txBody>
      </p:sp>
    </p:spTree>
    <p:extLst>
      <p:ext uri="{BB962C8B-B14F-4D97-AF65-F5344CB8AC3E}">
        <p14:creationId xmlns:p14="http://schemas.microsoft.com/office/powerpoint/2010/main" val="291290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17</a:t>
            </a:fld>
            <a:endParaRPr lang="en-US"/>
          </a:p>
        </p:txBody>
      </p:sp>
    </p:spTree>
    <p:extLst>
      <p:ext uri="{BB962C8B-B14F-4D97-AF65-F5344CB8AC3E}">
        <p14:creationId xmlns:p14="http://schemas.microsoft.com/office/powerpoint/2010/main" val="302806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18</a:t>
            </a:fld>
            <a:endParaRPr lang="en-US"/>
          </a:p>
        </p:txBody>
      </p:sp>
    </p:spTree>
    <p:extLst>
      <p:ext uri="{BB962C8B-B14F-4D97-AF65-F5344CB8AC3E}">
        <p14:creationId xmlns:p14="http://schemas.microsoft.com/office/powerpoint/2010/main" val="65949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19</a:t>
            </a:fld>
            <a:endParaRPr lang="en-US"/>
          </a:p>
        </p:txBody>
      </p:sp>
    </p:spTree>
    <p:extLst>
      <p:ext uri="{BB962C8B-B14F-4D97-AF65-F5344CB8AC3E}">
        <p14:creationId xmlns:p14="http://schemas.microsoft.com/office/powerpoint/2010/main" val="382402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20</a:t>
            </a:fld>
            <a:endParaRPr lang="en-US"/>
          </a:p>
        </p:txBody>
      </p:sp>
    </p:spTree>
    <p:extLst>
      <p:ext uri="{BB962C8B-B14F-4D97-AF65-F5344CB8AC3E}">
        <p14:creationId xmlns:p14="http://schemas.microsoft.com/office/powerpoint/2010/main" val="375355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21</a:t>
            </a:fld>
            <a:endParaRPr lang="en-US"/>
          </a:p>
        </p:txBody>
      </p:sp>
    </p:spTree>
    <p:extLst>
      <p:ext uri="{BB962C8B-B14F-4D97-AF65-F5344CB8AC3E}">
        <p14:creationId xmlns:p14="http://schemas.microsoft.com/office/powerpoint/2010/main" val="331656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4</a:t>
            </a:fld>
            <a:endParaRPr lang="en-US"/>
          </a:p>
        </p:txBody>
      </p:sp>
    </p:spTree>
    <p:extLst>
      <p:ext uri="{BB962C8B-B14F-4D97-AF65-F5344CB8AC3E}">
        <p14:creationId xmlns:p14="http://schemas.microsoft.com/office/powerpoint/2010/main" val="131344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22</a:t>
            </a:fld>
            <a:endParaRPr lang="en-US"/>
          </a:p>
        </p:txBody>
      </p:sp>
    </p:spTree>
    <p:extLst>
      <p:ext uri="{BB962C8B-B14F-4D97-AF65-F5344CB8AC3E}">
        <p14:creationId xmlns:p14="http://schemas.microsoft.com/office/powerpoint/2010/main" val="379549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23</a:t>
            </a:fld>
            <a:endParaRPr lang="en-US"/>
          </a:p>
        </p:txBody>
      </p:sp>
    </p:spTree>
    <p:extLst>
      <p:ext uri="{BB962C8B-B14F-4D97-AF65-F5344CB8AC3E}">
        <p14:creationId xmlns:p14="http://schemas.microsoft.com/office/powerpoint/2010/main" val="962564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24</a:t>
            </a:fld>
            <a:endParaRPr lang="en-US"/>
          </a:p>
        </p:txBody>
      </p:sp>
    </p:spTree>
    <p:extLst>
      <p:ext uri="{BB962C8B-B14F-4D97-AF65-F5344CB8AC3E}">
        <p14:creationId xmlns:p14="http://schemas.microsoft.com/office/powerpoint/2010/main" val="310967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25</a:t>
            </a:fld>
            <a:endParaRPr lang="en-US"/>
          </a:p>
        </p:txBody>
      </p:sp>
    </p:spTree>
    <p:extLst>
      <p:ext uri="{BB962C8B-B14F-4D97-AF65-F5344CB8AC3E}">
        <p14:creationId xmlns:p14="http://schemas.microsoft.com/office/powerpoint/2010/main" val="1462121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26</a:t>
            </a:fld>
            <a:endParaRPr lang="en-US"/>
          </a:p>
        </p:txBody>
      </p:sp>
    </p:spTree>
    <p:extLst>
      <p:ext uri="{BB962C8B-B14F-4D97-AF65-F5344CB8AC3E}">
        <p14:creationId xmlns:p14="http://schemas.microsoft.com/office/powerpoint/2010/main" val="1900500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27</a:t>
            </a:fld>
            <a:endParaRPr lang="en-US"/>
          </a:p>
        </p:txBody>
      </p:sp>
    </p:spTree>
    <p:extLst>
      <p:ext uri="{BB962C8B-B14F-4D97-AF65-F5344CB8AC3E}">
        <p14:creationId xmlns:p14="http://schemas.microsoft.com/office/powerpoint/2010/main" val="330364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ED08F3B-1B5D-7440-AB74-C85EC0858658}" type="slidenum">
              <a:rPr lang="en-US" smtClean="0"/>
              <a:t>28</a:t>
            </a:fld>
            <a:endParaRPr lang="en-US"/>
          </a:p>
        </p:txBody>
      </p:sp>
    </p:spTree>
    <p:extLst>
      <p:ext uri="{BB962C8B-B14F-4D97-AF65-F5344CB8AC3E}">
        <p14:creationId xmlns:p14="http://schemas.microsoft.com/office/powerpoint/2010/main" val="13133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29</a:t>
            </a:fld>
            <a:endParaRPr lang="en-US"/>
          </a:p>
        </p:txBody>
      </p:sp>
    </p:spTree>
    <p:extLst>
      <p:ext uri="{BB962C8B-B14F-4D97-AF65-F5344CB8AC3E}">
        <p14:creationId xmlns:p14="http://schemas.microsoft.com/office/powerpoint/2010/main" val="1649955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30</a:t>
            </a:fld>
            <a:endParaRPr lang="en-US"/>
          </a:p>
        </p:txBody>
      </p:sp>
    </p:spTree>
    <p:extLst>
      <p:ext uri="{BB962C8B-B14F-4D97-AF65-F5344CB8AC3E}">
        <p14:creationId xmlns:p14="http://schemas.microsoft.com/office/powerpoint/2010/main" val="101510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5</a:t>
            </a:fld>
            <a:endParaRPr lang="en-US"/>
          </a:p>
        </p:txBody>
      </p:sp>
    </p:spTree>
    <p:extLst>
      <p:ext uri="{BB962C8B-B14F-4D97-AF65-F5344CB8AC3E}">
        <p14:creationId xmlns:p14="http://schemas.microsoft.com/office/powerpoint/2010/main" val="134937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6</a:t>
            </a:fld>
            <a:endParaRPr lang="en-US"/>
          </a:p>
        </p:txBody>
      </p:sp>
    </p:spTree>
    <p:extLst>
      <p:ext uri="{BB962C8B-B14F-4D97-AF65-F5344CB8AC3E}">
        <p14:creationId xmlns:p14="http://schemas.microsoft.com/office/powerpoint/2010/main" val="190025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7</a:t>
            </a:fld>
            <a:endParaRPr lang="en-US"/>
          </a:p>
        </p:txBody>
      </p:sp>
    </p:spTree>
    <p:extLst>
      <p:ext uri="{BB962C8B-B14F-4D97-AF65-F5344CB8AC3E}">
        <p14:creationId xmlns:p14="http://schemas.microsoft.com/office/powerpoint/2010/main" val="55938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8</a:t>
            </a:fld>
            <a:endParaRPr lang="en-US"/>
          </a:p>
        </p:txBody>
      </p:sp>
    </p:spTree>
    <p:extLst>
      <p:ext uri="{BB962C8B-B14F-4D97-AF65-F5344CB8AC3E}">
        <p14:creationId xmlns:p14="http://schemas.microsoft.com/office/powerpoint/2010/main" val="130224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9</a:t>
            </a:fld>
            <a:endParaRPr lang="en-US"/>
          </a:p>
        </p:txBody>
      </p:sp>
    </p:spTree>
    <p:extLst>
      <p:ext uri="{BB962C8B-B14F-4D97-AF65-F5344CB8AC3E}">
        <p14:creationId xmlns:p14="http://schemas.microsoft.com/office/powerpoint/2010/main" val="200982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10</a:t>
            </a:fld>
            <a:endParaRPr lang="en-US"/>
          </a:p>
        </p:txBody>
      </p:sp>
    </p:spTree>
    <p:extLst>
      <p:ext uri="{BB962C8B-B14F-4D97-AF65-F5344CB8AC3E}">
        <p14:creationId xmlns:p14="http://schemas.microsoft.com/office/powerpoint/2010/main" val="729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8F3B-1B5D-7440-AB74-C85EC0858658}" type="slidenum">
              <a:rPr lang="en-US" smtClean="0"/>
              <a:t>11</a:t>
            </a:fld>
            <a:endParaRPr lang="en-US"/>
          </a:p>
        </p:txBody>
      </p:sp>
    </p:spTree>
    <p:extLst>
      <p:ext uri="{BB962C8B-B14F-4D97-AF65-F5344CB8AC3E}">
        <p14:creationId xmlns:p14="http://schemas.microsoft.com/office/powerpoint/2010/main" val="107217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5403" y="1359462"/>
            <a:ext cx="7877261" cy="1224458"/>
          </a:xfrm>
          <a:prstGeom prst="rect">
            <a:avLst/>
          </a:prstGeom>
        </p:spPr>
        <p:txBody>
          <a:bodyPr anchor="b"/>
          <a:lstStyle>
            <a:lvl1pPr algn="ctr">
              <a:defRPr sz="3800" b="0" i="0">
                <a:solidFill>
                  <a:srgbClr val="0039A6"/>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065403" y="2652976"/>
            <a:ext cx="7877261" cy="1241822"/>
          </a:xfrm>
          <a:prstGeom prst="rect">
            <a:avLst/>
          </a:prstGeom>
        </p:spPr>
        <p:txBody>
          <a:bodyPr/>
          <a:lstStyle>
            <a:lvl1pPr marL="0" indent="0" algn="ctr">
              <a:buNone/>
              <a:defRPr sz="3200" b="0" i="0">
                <a:solidFill>
                  <a:srgbClr val="0039A6"/>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888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63E4-807F-394F-8457-BD1A70808CA6}"/>
              </a:ext>
            </a:extLst>
          </p:cNvPr>
          <p:cNvSpPr>
            <a:spLocks noGrp="1"/>
          </p:cNvSpPr>
          <p:nvPr>
            <p:ph type="title" hasCustomPrompt="1"/>
          </p:nvPr>
        </p:nvSpPr>
        <p:spPr>
          <a:xfrm>
            <a:off x="1173934" y="1264540"/>
            <a:ext cx="7584172" cy="709482"/>
          </a:xfrm>
          <a:prstGeom prst="rect">
            <a:avLst/>
          </a:prstGeom>
        </p:spPr>
        <p:txBody>
          <a:bodyPr/>
          <a:lstStyle>
            <a:lvl1pPr>
              <a:defRPr sz="3200" b="0" i="0">
                <a:solidFill>
                  <a:srgbClr val="0039A6"/>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A9DA98-5D64-E240-BA27-6C2FD7754363}"/>
              </a:ext>
            </a:extLst>
          </p:cNvPr>
          <p:cNvSpPr>
            <a:spLocks noGrp="1"/>
          </p:cNvSpPr>
          <p:nvPr>
            <p:ph idx="1"/>
          </p:nvPr>
        </p:nvSpPr>
        <p:spPr>
          <a:xfrm>
            <a:off x="1173934" y="1974021"/>
            <a:ext cx="7584172" cy="3068811"/>
          </a:xfrm>
          <a:prstGeom prst="rect">
            <a:avLst/>
          </a:prstGeom>
        </p:spPr>
        <p:txBody>
          <a:bodyPr/>
          <a:lstStyle>
            <a:lvl1pPr>
              <a:defRPr sz="2400" b="0" i="0">
                <a:solidFill>
                  <a:srgbClr val="0039A6"/>
                </a:solidFill>
                <a:latin typeface="Century Gothic" panose="020B0502020202020204" pitchFamily="34" charset="0"/>
              </a:defRPr>
            </a:lvl1pPr>
            <a:lvl2pPr>
              <a:defRPr sz="2000" b="0" i="0">
                <a:solidFill>
                  <a:srgbClr val="0039A6"/>
                </a:solidFill>
                <a:latin typeface="Century Gothic" panose="020B0502020202020204" pitchFamily="34" charset="0"/>
              </a:defRPr>
            </a:lvl2pPr>
            <a:lvl3pPr>
              <a:defRPr sz="1800" b="0" i="0">
                <a:solidFill>
                  <a:srgbClr val="0039A6"/>
                </a:solidFill>
                <a:latin typeface="Century Gothic" panose="020B0502020202020204" pitchFamily="34" charset="0"/>
              </a:defRPr>
            </a:lvl3pPr>
            <a:lvl4pPr>
              <a:defRPr sz="1600" b="0" i="0">
                <a:solidFill>
                  <a:srgbClr val="0039A6"/>
                </a:solidFill>
                <a:latin typeface="Century Gothic" panose="020B0502020202020204" pitchFamily="34" charset="0"/>
              </a:defRPr>
            </a:lvl4pPr>
            <a:lvl5pPr>
              <a:defRPr sz="1600" b="0" i="0">
                <a:solidFill>
                  <a:srgbClr val="0039A6"/>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35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2F01-611E-093E-A044-AEA73E6CF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061D7-0C2D-B0BA-0DDA-6135D8ABE3E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274F8-512D-280F-5DF2-8F147CDB65F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57DBB-5498-2BE0-125A-858E76C16FF7}"/>
              </a:ext>
            </a:extLst>
          </p:cNvPr>
          <p:cNvSpPr>
            <a:spLocks noGrp="1"/>
          </p:cNvSpPr>
          <p:nvPr>
            <p:ph type="dt" sz="half" idx="10"/>
          </p:nvPr>
        </p:nvSpPr>
        <p:spPr/>
        <p:txBody>
          <a:bodyPr/>
          <a:lstStyle/>
          <a:p>
            <a:fld id="{3AC3F069-6A67-443B-A658-3A2FF39E9867}" type="datetimeFigureOut">
              <a:rPr lang="en-US" smtClean="0"/>
              <a:t>7/2/23</a:t>
            </a:fld>
            <a:endParaRPr lang="en-US"/>
          </a:p>
        </p:txBody>
      </p:sp>
      <p:sp>
        <p:nvSpPr>
          <p:cNvPr id="6" name="Footer Placeholder 5">
            <a:extLst>
              <a:ext uri="{FF2B5EF4-FFF2-40B4-BE49-F238E27FC236}">
                <a16:creationId xmlns:a16="http://schemas.microsoft.com/office/drawing/2014/main" id="{5564F2CE-EB87-2EEF-CE3C-EBC9DB08B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9714C-FB23-2CDA-B2A8-5A1E03FEFE69}"/>
              </a:ext>
            </a:extLst>
          </p:cNvPr>
          <p:cNvSpPr>
            <a:spLocks noGrp="1"/>
          </p:cNvSpPr>
          <p:nvPr>
            <p:ph type="sldNum" sz="quarter" idx="12"/>
          </p:nvPr>
        </p:nvSpPr>
        <p:spPr/>
        <p:txBody>
          <a:bodyPr/>
          <a:lstStyle/>
          <a:p>
            <a:fld id="{0929855A-475F-48FC-8FF1-9990D3989FD3}" type="slidenum">
              <a:rPr lang="en-US" smtClean="0"/>
              <a:t>‹#›</a:t>
            </a:fld>
            <a:endParaRPr lang="en-US"/>
          </a:p>
        </p:txBody>
      </p:sp>
    </p:spTree>
    <p:extLst>
      <p:ext uri="{BB962C8B-B14F-4D97-AF65-F5344CB8AC3E}">
        <p14:creationId xmlns:p14="http://schemas.microsoft.com/office/powerpoint/2010/main" val="1688011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72885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59430"/>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awcorpus.by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larkcunningham.org/L2-Cases.html" TargetMode="External"/><Relationship Id="rId2" Type="http://schemas.openxmlformats.org/officeDocument/2006/relationships/hyperlink" Target="http://clarkcunningham.org/L2-Articles.htm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clarkcunningham.org/L2-PPT.html" TargetMode="External"/><Relationship Id="rId4" Type="http://schemas.openxmlformats.org/officeDocument/2006/relationships/hyperlink" Target="http://clarkcunningham.org/L2-Brief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larkcunningham.org/JP/index.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clarkcunningham.org/L2-PPT.html" TargetMode="External"/><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clarkcunningham.org/Law-Linguistics.html" TargetMode="External"/><Relationship Id="rId5" Type="http://schemas.openxmlformats.org/officeDocument/2006/relationships/hyperlink" Target="mailto:uroemer@gsu.edu" TargetMode="External"/><Relationship Id="rId4" Type="http://schemas.openxmlformats.org/officeDocument/2006/relationships/hyperlink" Target="mailto:cdcunningham@g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753D68-0790-1DB1-349E-844D0089A69C}"/>
              </a:ext>
            </a:extLst>
          </p:cNvPr>
          <p:cNvSpPr>
            <a:spLocks noGrp="1"/>
          </p:cNvSpPr>
          <p:nvPr>
            <p:ph type="ctrTitle"/>
          </p:nvPr>
        </p:nvSpPr>
        <p:spPr>
          <a:xfrm>
            <a:off x="1007264" y="325563"/>
            <a:ext cx="7877261" cy="2246187"/>
          </a:xfrm>
        </p:spPr>
        <p:txBody>
          <a:bodyPr/>
          <a:lstStyle/>
          <a:p>
            <a:r>
              <a:rPr lang="en-US" sz="2500" b="1" dirty="0"/>
              <a:t>Testing U.S. Supreme Court precedent about the meaning of the U.S. Constitution’s Appointments Clause against linguistic analysis of the text</a:t>
            </a:r>
            <a:endParaRPr lang="en-US" sz="2500" dirty="0"/>
          </a:p>
        </p:txBody>
      </p:sp>
      <p:sp>
        <p:nvSpPr>
          <p:cNvPr id="9" name="Rectangle 8">
            <a:extLst>
              <a:ext uri="{FF2B5EF4-FFF2-40B4-BE49-F238E27FC236}">
                <a16:creationId xmlns:a16="http://schemas.microsoft.com/office/drawing/2014/main" id="{FC55E50D-B7D7-399E-4838-68990A77D122}"/>
              </a:ext>
            </a:extLst>
          </p:cNvPr>
          <p:cNvSpPr/>
          <p:nvPr/>
        </p:nvSpPr>
        <p:spPr>
          <a:xfrm>
            <a:off x="6120795" y="185030"/>
            <a:ext cx="2923814" cy="646331"/>
          </a:xfrm>
          <a:prstGeom prst="rect">
            <a:avLst/>
          </a:prstGeom>
          <a:noFill/>
          <a:effectLst/>
        </p:spPr>
        <p:txBody>
          <a:bodyPr wrap="none" lIns="91440" tIns="45720" rIns="91440" bIns="45720">
            <a:spAutoFit/>
          </a:bodyPr>
          <a:lstStyle/>
          <a:p>
            <a:pPr algn="r"/>
            <a:r>
              <a:rPr lang="en-US" sz="1800" dirty="0">
                <a:ln w="0"/>
                <a:solidFill>
                  <a:schemeClr val="accent1">
                    <a:lumMod val="60000"/>
                    <a:lumOff val="4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July 2023</a:t>
            </a:r>
          </a:p>
          <a:p>
            <a:pPr algn="r"/>
            <a:r>
              <a:rPr lang="en-US" sz="1800" dirty="0">
                <a:ln w="0"/>
                <a:solidFill>
                  <a:schemeClr val="accent1">
                    <a:lumMod val="60000"/>
                    <a:lumOff val="4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CL 2023, Lancaster University</a:t>
            </a:r>
          </a:p>
        </p:txBody>
      </p:sp>
      <p:sp>
        <p:nvSpPr>
          <p:cNvPr id="2" name="TextBox 1">
            <a:extLst>
              <a:ext uri="{FF2B5EF4-FFF2-40B4-BE49-F238E27FC236}">
                <a16:creationId xmlns:a16="http://schemas.microsoft.com/office/drawing/2014/main" id="{F600D6AA-8FAD-7EA1-D9B9-780C730E39A2}"/>
              </a:ext>
            </a:extLst>
          </p:cNvPr>
          <p:cNvSpPr txBox="1"/>
          <p:nvPr/>
        </p:nvSpPr>
        <p:spPr>
          <a:xfrm>
            <a:off x="939887" y="3003942"/>
            <a:ext cx="8204113" cy="1661993"/>
          </a:xfrm>
          <a:prstGeom prst="rect">
            <a:avLst/>
          </a:prstGeom>
          <a:noFill/>
        </p:spPr>
        <p:txBody>
          <a:bodyPr wrap="square" rtlCol="0">
            <a:spAutoFit/>
          </a:bodyPr>
          <a:lstStyle/>
          <a:p>
            <a:r>
              <a:rPr lang="en-US" sz="1800" b="1" dirty="0">
                <a:solidFill>
                  <a:srgbClr val="0039A6"/>
                </a:solidFill>
                <a:latin typeface="Century Gothic" panose="020B0502020202020204" pitchFamily="34" charset="0"/>
              </a:rPr>
              <a:t>Haoshan Ren</a:t>
            </a:r>
            <a:r>
              <a:rPr lang="en-US" sz="1600" b="1" dirty="0">
                <a:solidFill>
                  <a:srgbClr val="0039A6"/>
                </a:solidFill>
                <a:latin typeface="Century Gothic" panose="020B0502020202020204" pitchFamily="34" charset="0"/>
              </a:rPr>
              <a:t>*</a:t>
            </a:r>
            <a:r>
              <a:rPr lang="en-US" sz="1600" dirty="0">
                <a:solidFill>
                  <a:srgbClr val="0039A6"/>
                </a:solidFill>
                <a:latin typeface="Century Gothic" panose="020B0502020202020204" pitchFamily="34" charset="0"/>
              </a:rPr>
              <a:t> | Department of Linguistics and English Language, Lancaster Uni</a:t>
            </a:r>
          </a:p>
          <a:p>
            <a:r>
              <a:rPr lang="en-US" sz="1800" b="1" dirty="0">
                <a:solidFill>
                  <a:srgbClr val="0039A6"/>
                </a:solidFill>
                <a:latin typeface="Century Gothic" panose="020B0502020202020204" pitchFamily="34" charset="0"/>
              </a:rPr>
              <a:t>Clark D. Cunningham </a:t>
            </a:r>
            <a:r>
              <a:rPr lang="en-US" sz="1600" dirty="0">
                <a:solidFill>
                  <a:srgbClr val="0039A6"/>
                </a:solidFill>
                <a:latin typeface="Century Gothic" panose="020B0502020202020204" pitchFamily="34" charset="0"/>
              </a:rPr>
              <a:t>| School of Law, Georgia State Uni</a:t>
            </a:r>
          </a:p>
          <a:p>
            <a:r>
              <a:rPr lang="en-US" sz="1800" b="1" dirty="0">
                <a:solidFill>
                  <a:srgbClr val="0039A6"/>
                </a:solidFill>
                <a:latin typeface="Century Gothic" panose="020B0502020202020204" pitchFamily="34" charset="0"/>
              </a:rPr>
              <a:t>Ute Römer </a:t>
            </a:r>
            <a:r>
              <a:rPr lang="en-US" sz="1600" b="1" dirty="0">
                <a:solidFill>
                  <a:srgbClr val="0039A6"/>
                </a:solidFill>
                <a:latin typeface="Century Gothic" panose="020B0502020202020204" pitchFamily="34" charset="0"/>
              </a:rPr>
              <a:t>| </a:t>
            </a:r>
            <a:r>
              <a:rPr lang="en-US" sz="1600" dirty="0">
                <a:solidFill>
                  <a:srgbClr val="0039A6"/>
                </a:solidFill>
                <a:latin typeface="Century Gothic" panose="020B0502020202020204" pitchFamily="34" charset="0"/>
              </a:rPr>
              <a:t>Department of Applied Linguistics and ESL, Georgia State Uni</a:t>
            </a:r>
          </a:p>
          <a:p>
            <a:endParaRPr lang="en-US" sz="1600" dirty="0">
              <a:solidFill>
                <a:srgbClr val="0039A6"/>
              </a:solidFill>
              <a:latin typeface="Century Gothic" panose="020B0502020202020204" pitchFamily="34" charset="0"/>
            </a:endParaRPr>
          </a:p>
          <a:p>
            <a:endParaRPr lang="en-US" sz="1600" dirty="0">
              <a:solidFill>
                <a:srgbClr val="0039A6"/>
              </a:solidFill>
              <a:latin typeface="Century Gothic" panose="020B0502020202020204" pitchFamily="34" charset="0"/>
            </a:endParaRPr>
          </a:p>
          <a:p>
            <a:r>
              <a:rPr lang="en-US" sz="1600" dirty="0">
                <a:solidFill>
                  <a:srgbClr val="0039A6"/>
                </a:solidFill>
                <a:latin typeface="Century Gothic" panose="020B0502020202020204" pitchFamily="34" charset="0"/>
              </a:rPr>
              <a:t>* presenting</a:t>
            </a:r>
          </a:p>
        </p:txBody>
      </p:sp>
    </p:spTree>
    <p:extLst>
      <p:ext uri="{BB962C8B-B14F-4D97-AF65-F5344CB8AC3E}">
        <p14:creationId xmlns:p14="http://schemas.microsoft.com/office/powerpoint/2010/main" val="356157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100668"/>
            <a:ext cx="7584172" cy="709482"/>
          </a:xfrm>
        </p:spPr>
        <p:txBody>
          <a:bodyPr/>
          <a:lstStyle/>
          <a:p>
            <a:r>
              <a:rPr lang="en-US" b="1" i="1" dirty="0"/>
              <a:t>The Arthrex Case</a:t>
            </a:r>
            <a:endParaRPr lang="en-US"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155788" y="1026758"/>
            <a:ext cx="7718156" cy="3811546"/>
          </a:xfrm>
        </p:spPr>
        <p:txBody>
          <a:bodyPr/>
          <a:lstStyle/>
          <a:p>
            <a:r>
              <a:rPr lang="en-US" sz="2800" dirty="0"/>
              <a:t> Illustrates courts using interpretation of constitutional text to second-guess how Congress legislates decision making authority in the Executive Branch.</a:t>
            </a:r>
          </a:p>
          <a:p>
            <a:r>
              <a:rPr lang="en-US" sz="2800" dirty="0"/>
              <a:t>Unusual combination of four of the nine Supreme Court justices dissented</a:t>
            </a:r>
          </a:p>
          <a:p>
            <a:pPr lvl="1"/>
            <a:r>
              <a:rPr lang="en-US" sz="2400" dirty="0"/>
              <a:t>3 liberal justices – Stephen Breyer, Elena Kagan, Sonia Sotomayor</a:t>
            </a:r>
          </a:p>
          <a:p>
            <a:pPr lvl="1"/>
            <a:r>
              <a:rPr lang="en-US" sz="2400" dirty="0"/>
              <a:t>1 conservative justice – Clarence Thomas</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419839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100668"/>
            <a:ext cx="7584172" cy="709482"/>
          </a:xfrm>
        </p:spPr>
        <p:txBody>
          <a:bodyPr/>
          <a:lstStyle/>
          <a:p>
            <a:r>
              <a:rPr lang="en-US" b="1" i="1" dirty="0"/>
              <a:t>US v Arthrex </a:t>
            </a:r>
            <a:r>
              <a:rPr lang="en-US" dirty="0"/>
              <a:t>– US </a:t>
            </a:r>
            <a:r>
              <a:rPr lang="en-US" dirty="0" err="1"/>
              <a:t>S.Ct</a:t>
            </a:r>
            <a:r>
              <a:rPr lang="en-US" dirty="0"/>
              <a:t>. 2021</a:t>
            </a:r>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163995" y="1088968"/>
            <a:ext cx="7718156" cy="2628267"/>
          </a:xfrm>
        </p:spPr>
        <p:txBody>
          <a:bodyPr/>
          <a:lstStyle/>
          <a:p>
            <a:r>
              <a:rPr lang="en-US" sz="2800" dirty="0"/>
              <a:t>Justice  Clarence Thomas, dissenting</a:t>
            </a:r>
          </a:p>
          <a:p>
            <a:pPr marL="0" indent="0" defTabSz="228600">
              <a:buNone/>
            </a:pPr>
            <a:r>
              <a:rPr lang="en-US" dirty="0"/>
              <a:t>	“At some point, we should take stock of our 	precedent to see if it aligns with the Appointments Clause’s original meaning.”</a:t>
            </a:r>
          </a:p>
          <a:p>
            <a:pPr marL="0" indent="0" defTabSz="228600">
              <a:buNone/>
            </a:pPr>
            <a:endParaRPr lang="en-US" dirty="0"/>
          </a:p>
          <a:p>
            <a:pPr defTabSz="228600"/>
            <a:r>
              <a:rPr lang="en-US" sz="2800" dirty="0"/>
              <a:t>We ask the same question</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73567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000193" y="1089564"/>
            <a:ext cx="7825667" cy="3653309"/>
          </a:xfrm>
        </p:spPr>
        <p:txBody>
          <a:bodyPr/>
          <a:lstStyle/>
          <a:p>
            <a:pPr marL="0" indent="0">
              <a:lnSpc>
                <a:spcPct val="100000"/>
              </a:lnSpc>
              <a:buNone/>
            </a:pPr>
            <a:r>
              <a:rPr lang="en-US" b="1" dirty="0"/>
              <a:t>In its decisions the Supreme Court has focused only on the two words “inferior officers”</a:t>
            </a:r>
          </a:p>
          <a:p>
            <a:pPr marL="457200" lvl="1" indent="0">
              <a:lnSpc>
                <a:spcPct val="100000"/>
              </a:lnSpc>
              <a:buNone/>
            </a:pPr>
            <a:r>
              <a:rPr lang="en-US" sz="1800" i="1" dirty="0"/>
              <a:t>Excepting Provision</a:t>
            </a:r>
            <a:br>
              <a:rPr lang="en-US" dirty="0"/>
            </a:br>
            <a:r>
              <a:rPr lang="en-US" sz="1800" dirty="0"/>
              <a:t>…but the Congress may by Law vest the Appointment of such </a:t>
            </a:r>
            <a:r>
              <a:rPr lang="en-US" sz="1800" dirty="0">
                <a:highlight>
                  <a:srgbClr val="FFFF00"/>
                </a:highlight>
              </a:rPr>
              <a:t>inferior Officers</a:t>
            </a:r>
            <a:r>
              <a:rPr lang="en-US" sz="1800" dirty="0"/>
              <a:t>, as they think proper, in the President alone, in the Courts of Law, or in the Heads of Departments.”</a:t>
            </a:r>
          </a:p>
          <a:p>
            <a:pPr marL="0" indent="0">
              <a:lnSpc>
                <a:spcPct val="100000"/>
              </a:lnSpc>
              <a:buNone/>
            </a:pPr>
            <a:r>
              <a:rPr lang="en-US" b="1" dirty="0"/>
              <a:t>but not the surrounding context</a:t>
            </a:r>
          </a:p>
          <a:p>
            <a:pPr marL="457200" lvl="1" indent="0">
              <a:lnSpc>
                <a:spcPct val="100000"/>
              </a:lnSpc>
              <a:buNone/>
            </a:pPr>
            <a:r>
              <a:rPr lang="en-US" sz="1800" dirty="0"/>
              <a:t>but the Congress may by Law vest the Appointment of </a:t>
            </a:r>
            <a:r>
              <a:rPr lang="en-US" sz="1800" dirty="0">
                <a:highlight>
                  <a:srgbClr val="FFFF00"/>
                </a:highlight>
              </a:rPr>
              <a:t>such inferior Officers, as they think proper</a:t>
            </a:r>
            <a:r>
              <a:rPr lang="en-US" sz="1800" dirty="0"/>
              <a:t>, in the President alone, in the Courts of Law, or in the Heads of Departments.”</a:t>
            </a:r>
          </a:p>
        </p:txBody>
      </p:sp>
      <p:sp>
        <p:nvSpPr>
          <p:cNvPr id="5" name="Title 1">
            <a:extLst>
              <a:ext uri="{FF2B5EF4-FFF2-40B4-BE49-F238E27FC236}">
                <a16:creationId xmlns:a16="http://schemas.microsoft.com/office/drawing/2014/main" id="{9348B074-9C15-5181-5F36-892C4EA18EBF}"/>
              </a:ext>
            </a:extLst>
          </p:cNvPr>
          <p:cNvSpPr>
            <a:spLocks noGrp="1"/>
          </p:cNvSpPr>
          <p:nvPr>
            <p:ph type="title"/>
          </p:nvPr>
        </p:nvSpPr>
        <p:spPr>
          <a:xfrm>
            <a:off x="1173934" y="100668"/>
            <a:ext cx="7584172" cy="709482"/>
          </a:xfrm>
        </p:spPr>
        <p:txBody>
          <a:bodyPr/>
          <a:lstStyle/>
          <a:p>
            <a:r>
              <a:rPr lang="en-US" b="1" i="1" dirty="0"/>
              <a:t>Supreme Court interpretation</a:t>
            </a:r>
            <a:endParaRPr lang="en-US" dirty="0"/>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4980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100668"/>
            <a:ext cx="7584172" cy="709482"/>
          </a:xfrm>
        </p:spPr>
        <p:txBody>
          <a:bodyPr/>
          <a:lstStyle/>
          <a:p>
            <a:r>
              <a:rPr lang="en-US" b="1" i="1" dirty="0"/>
              <a:t>US v Arthrex </a:t>
            </a:r>
            <a:r>
              <a:rPr lang="en-US" dirty="0"/>
              <a:t>– US </a:t>
            </a:r>
            <a:r>
              <a:rPr lang="en-US" dirty="0" err="1"/>
              <a:t>S.Ct</a:t>
            </a:r>
            <a:r>
              <a:rPr lang="en-US" dirty="0"/>
              <a:t>. 2021</a:t>
            </a:r>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921522" y="1110233"/>
            <a:ext cx="8104050" cy="3513372"/>
          </a:xfrm>
        </p:spPr>
        <p:txBody>
          <a:bodyPr/>
          <a:lstStyle/>
          <a:p>
            <a:r>
              <a:rPr lang="en-US" sz="2800" dirty="0"/>
              <a:t>However, Justice Clarence Thomas, dissenting, did try to recognize the context of “</a:t>
            </a:r>
            <a:r>
              <a:rPr lang="en-US" sz="2800" i="1" dirty="0"/>
              <a:t>inferior officers</a:t>
            </a:r>
            <a:r>
              <a:rPr lang="en-US" sz="2800" dirty="0"/>
              <a:t>”</a:t>
            </a:r>
          </a:p>
          <a:p>
            <a:pPr marL="0" indent="0" defTabSz="228600">
              <a:buNone/>
            </a:pPr>
            <a:r>
              <a:rPr lang="en-US" dirty="0"/>
              <a:t>	“By using the adjective ‘such’ before ‘inferior 	officers,’ the Clause about inferior officers could 	be understood to refer back 	to ‘all other Officers of 	the United States whose Appointments are not 	herein otherwise provided for, and which shall be 	established by Law’.”</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53307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71640"/>
            <a:ext cx="7584172" cy="709482"/>
          </a:xfrm>
        </p:spPr>
        <p:txBody>
          <a:bodyPr/>
          <a:lstStyle/>
          <a:p>
            <a:r>
              <a:rPr lang="en-US" b="1" dirty="0"/>
              <a:t>Multifunctional “such”</a:t>
            </a:r>
            <a:endParaRPr lang="en-US"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976282" y="962812"/>
            <a:ext cx="8039356" cy="4251621"/>
          </a:xfrm>
        </p:spPr>
        <p:txBody>
          <a:bodyPr/>
          <a:lstStyle/>
          <a:p>
            <a:r>
              <a:rPr lang="en-US" dirty="0"/>
              <a:t>“such” can perform multiple functions in a sentence </a:t>
            </a:r>
            <a:r>
              <a:rPr lang="en-US" sz="2000" dirty="0"/>
              <a:t>(e.g., pronoun, adverb, determiner)</a:t>
            </a:r>
          </a:p>
          <a:p>
            <a:r>
              <a:rPr lang="en-US" dirty="0"/>
              <a:t>In “such inferior officers”, it is used as a </a:t>
            </a:r>
            <a:r>
              <a:rPr lang="en-US" b="1" dirty="0"/>
              <a:t>determiner</a:t>
            </a:r>
          </a:p>
          <a:p>
            <a:r>
              <a:rPr lang="en-US" dirty="0"/>
              <a:t>Determiner “such”: a common tool to create links between items in the text </a:t>
            </a:r>
            <a:r>
              <a:rPr lang="en-US" sz="2000" dirty="0"/>
              <a:t>(</a:t>
            </a:r>
            <a:r>
              <a:rPr lang="en-US" sz="2000" dirty="0" err="1"/>
              <a:t>endophoric</a:t>
            </a:r>
            <a:r>
              <a:rPr lang="en-US" sz="2000" dirty="0"/>
              <a:t> reference),</a:t>
            </a:r>
            <a:r>
              <a:rPr lang="en-US" dirty="0"/>
              <a:t> either </a:t>
            </a:r>
            <a:r>
              <a:rPr lang="en-US" b="1" dirty="0" err="1"/>
              <a:t>anaphorically</a:t>
            </a:r>
            <a:r>
              <a:rPr lang="en-US" dirty="0"/>
              <a:t> or </a:t>
            </a:r>
            <a:r>
              <a:rPr lang="en-US" b="1" dirty="0" err="1"/>
              <a:t>cataphorically</a:t>
            </a:r>
            <a:endParaRPr lang="en-US" b="1" dirty="0"/>
          </a:p>
          <a:p>
            <a:r>
              <a:rPr lang="en-US" dirty="0"/>
              <a:t>Anaphoric reference: back to an item mentioned earlier in the text</a:t>
            </a:r>
          </a:p>
          <a:p>
            <a:r>
              <a:rPr lang="en-US" dirty="0"/>
              <a:t>Cataphoric reference: forward to an item mentioned later in the text</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269291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A12D-0DF6-7F17-FF91-F69DB6E9D5DF}"/>
              </a:ext>
            </a:extLst>
          </p:cNvPr>
          <p:cNvSpPr>
            <a:spLocks noGrp="1"/>
          </p:cNvSpPr>
          <p:nvPr>
            <p:ph type="title"/>
          </p:nvPr>
        </p:nvSpPr>
        <p:spPr>
          <a:xfrm>
            <a:off x="1173934" y="790814"/>
            <a:ext cx="3519986" cy="565546"/>
          </a:xfrm>
        </p:spPr>
        <p:txBody>
          <a:bodyPr/>
          <a:lstStyle/>
          <a:p>
            <a:r>
              <a:rPr lang="en-US" sz="2400" dirty="0"/>
              <a:t>Anaphora</a:t>
            </a:r>
            <a:r>
              <a:rPr lang="en-US" sz="1400" dirty="0"/>
              <a:t> </a:t>
            </a:r>
            <a:r>
              <a:rPr lang="en-US" sz="1800" dirty="0"/>
              <a:t>(back)</a:t>
            </a:r>
          </a:p>
        </p:txBody>
      </p:sp>
      <p:sp>
        <p:nvSpPr>
          <p:cNvPr id="6" name="TextBox 5">
            <a:extLst>
              <a:ext uri="{FF2B5EF4-FFF2-40B4-BE49-F238E27FC236}">
                <a16:creationId xmlns:a16="http://schemas.microsoft.com/office/drawing/2014/main" id="{5B33BE8E-45F1-4DB9-CB44-B7184B6EBFCC}"/>
              </a:ext>
            </a:extLst>
          </p:cNvPr>
          <p:cNvSpPr txBox="1"/>
          <p:nvPr/>
        </p:nvSpPr>
        <p:spPr>
          <a:xfrm>
            <a:off x="1014448" y="1234105"/>
            <a:ext cx="4001171" cy="3847207"/>
          </a:xfrm>
          <a:prstGeom prst="rect">
            <a:avLst/>
          </a:prstGeom>
          <a:noFill/>
        </p:spPr>
        <p:txBody>
          <a:bodyPr wrap="square">
            <a:spAutoFit/>
          </a:bodyPr>
          <a:lstStyle/>
          <a:p>
            <a:r>
              <a:rPr lang="en-US" sz="2000" dirty="0"/>
              <a:t>It is therefore my opinion that any bond given for duties on </a:t>
            </a:r>
            <a:r>
              <a:rPr lang="en-US" sz="2000" u="sng" dirty="0">
                <a:solidFill>
                  <a:srgbClr val="0070C0"/>
                </a:solidFill>
              </a:rPr>
              <a:t>goods entered into your district after the 29</a:t>
            </a:r>
            <a:r>
              <a:rPr lang="en-US" sz="2000" u="sng" baseline="30000" dirty="0">
                <a:solidFill>
                  <a:srgbClr val="0070C0"/>
                </a:solidFill>
              </a:rPr>
              <a:t>th</a:t>
            </a:r>
            <a:r>
              <a:rPr lang="en-US" sz="2000" u="sng" dirty="0">
                <a:solidFill>
                  <a:srgbClr val="0070C0"/>
                </a:solidFill>
              </a:rPr>
              <a:t> of May</a:t>
            </a:r>
            <a:r>
              <a:rPr lang="en-US" sz="2000" dirty="0"/>
              <a:t> is considered null. It is however necessary that satisfactory proof be adduced to you that </a:t>
            </a:r>
            <a:r>
              <a:rPr lang="en-US" sz="2000" b="1" dirty="0">
                <a:highlight>
                  <a:srgbClr val="FFFF00"/>
                </a:highlight>
              </a:rPr>
              <a:t>such </a:t>
            </a:r>
            <a:r>
              <a:rPr lang="en-US" sz="2000" b="1" dirty="0">
                <a:solidFill>
                  <a:srgbClr val="0070C0"/>
                </a:solidFill>
                <a:highlight>
                  <a:srgbClr val="FFFF00"/>
                </a:highlight>
              </a:rPr>
              <a:t>goods</a:t>
            </a:r>
            <a:r>
              <a:rPr lang="en-US" sz="2000" b="1" dirty="0">
                <a:highlight>
                  <a:srgbClr val="FFFF00"/>
                </a:highlight>
              </a:rPr>
              <a:t> </a:t>
            </a:r>
            <a:r>
              <a:rPr lang="en-US" sz="2000" dirty="0"/>
              <a:t>were imported into the State of Rhode Island prior to that day.</a:t>
            </a:r>
          </a:p>
          <a:p>
            <a:endParaRPr lang="en-US" sz="2000" dirty="0"/>
          </a:p>
          <a:p>
            <a:r>
              <a:rPr lang="en-US" sz="1100" b="1" dirty="0"/>
              <a:t>Source: </a:t>
            </a:r>
            <a:r>
              <a:rPr lang="en-US" sz="1100" dirty="0"/>
              <a:t>National Archives Founders Online</a:t>
            </a:r>
          </a:p>
          <a:p>
            <a:r>
              <a:rPr lang="en-US" sz="1100" b="1" dirty="0"/>
              <a:t>Title: </a:t>
            </a:r>
            <a:r>
              <a:rPr lang="en-US" sz="1100" dirty="0"/>
              <a:t>From Alexander Hamilton to Sharp Delany, 2 December 1790</a:t>
            </a:r>
          </a:p>
          <a:p>
            <a:r>
              <a:rPr lang="en-US" sz="1100" b="1" dirty="0"/>
              <a:t>URL: </a:t>
            </a:r>
            <a:r>
              <a:rPr lang="en-US" sz="1100" dirty="0"/>
              <a:t>http://</a:t>
            </a:r>
            <a:r>
              <a:rPr lang="en-US" sz="1100" dirty="0" err="1"/>
              <a:t>founders.archives.gov</a:t>
            </a:r>
            <a:r>
              <a:rPr lang="en-US" sz="1100" dirty="0"/>
              <a:t>/documents/Hamilton/01-07-02-0197</a:t>
            </a:r>
          </a:p>
          <a:p>
            <a:endParaRPr lang="en-US" sz="2000" dirty="0"/>
          </a:p>
        </p:txBody>
      </p:sp>
      <p:sp>
        <p:nvSpPr>
          <p:cNvPr id="8" name="TextBox 7">
            <a:extLst>
              <a:ext uri="{FF2B5EF4-FFF2-40B4-BE49-F238E27FC236}">
                <a16:creationId xmlns:a16="http://schemas.microsoft.com/office/drawing/2014/main" id="{4D0F8BEC-FBE0-9EC7-3E1B-D684D41F9D5A}"/>
              </a:ext>
            </a:extLst>
          </p:cNvPr>
          <p:cNvSpPr txBox="1"/>
          <p:nvPr/>
        </p:nvSpPr>
        <p:spPr>
          <a:xfrm>
            <a:off x="5110993" y="1239041"/>
            <a:ext cx="3806598" cy="3539430"/>
          </a:xfrm>
          <a:prstGeom prst="rect">
            <a:avLst/>
          </a:prstGeom>
          <a:noFill/>
        </p:spPr>
        <p:txBody>
          <a:bodyPr wrap="square" rtlCol="0">
            <a:spAutoFit/>
          </a:bodyPr>
          <a:lstStyle/>
          <a:p>
            <a:r>
              <a:rPr lang="en-US" sz="2000" dirty="0"/>
              <a:t>I shall make them known , whenever they are forwarded to me, in </a:t>
            </a:r>
            <a:r>
              <a:rPr lang="en-US" sz="2000" b="1" dirty="0">
                <a:highlight>
                  <a:srgbClr val="FFFF00"/>
                </a:highlight>
              </a:rPr>
              <a:t>such</a:t>
            </a:r>
            <a:r>
              <a:rPr lang="en-US" sz="2000" dirty="0">
                <a:highlight>
                  <a:srgbClr val="FFFF00"/>
                </a:highlight>
              </a:rPr>
              <a:t> a </a:t>
            </a:r>
            <a:r>
              <a:rPr lang="en-US" sz="2000" b="1" dirty="0">
                <a:solidFill>
                  <a:srgbClr val="0070C0"/>
                </a:solidFill>
                <a:highlight>
                  <a:srgbClr val="FFFF00"/>
                </a:highlight>
              </a:rPr>
              <a:t>way</a:t>
            </a:r>
            <a:r>
              <a:rPr lang="en-US" sz="2000" dirty="0">
                <a:highlight>
                  <a:srgbClr val="FFFF00"/>
                </a:highlight>
              </a:rPr>
              <a:t> </a:t>
            </a:r>
            <a:r>
              <a:rPr lang="en-US" sz="2000" dirty="0"/>
              <a:t>as </a:t>
            </a:r>
            <a:r>
              <a:rPr lang="en-US" sz="2000" u="sng" dirty="0">
                <a:solidFill>
                  <a:srgbClr val="0070C0"/>
                </a:solidFill>
              </a:rPr>
              <a:t>neither to subject myself to Any Mortification by Refusal, nor to A personal Obligation by granting them</a:t>
            </a:r>
            <a:r>
              <a:rPr lang="en-US" sz="2000" dirty="0">
                <a:solidFill>
                  <a:srgbClr val="0070C0"/>
                </a:solidFill>
              </a:rPr>
              <a:t>. </a:t>
            </a: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r>
              <a:rPr lang="en-US" sz="1100" b="1" dirty="0"/>
              <a:t>Source: </a:t>
            </a:r>
            <a:r>
              <a:rPr lang="en-US" sz="1100" dirty="0"/>
              <a:t>National Archives Founders Online</a:t>
            </a:r>
          </a:p>
          <a:p>
            <a:r>
              <a:rPr lang="en-US" sz="1100" b="1" dirty="0"/>
              <a:t>Title: </a:t>
            </a:r>
            <a:r>
              <a:rPr lang="en-US" sz="1100" dirty="0"/>
              <a:t>To Thomas Jefferson from Pierce Butler, [17 August 1793]</a:t>
            </a:r>
          </a:p>
          <a:p>
            <a:r>
              <a:rPr lang="en-US" sz="1100" b="1" dirty="0"/>
              <a:t>URL: </a:t>
            </a:r>
            <a:r>
              <a:rPr lang="en-US" sz="1100" dirty="0"/>
              <a:t>http://</a:t>
            </a:r>
            <a:r>
              <a:rPr lang="en-US" sz="1100" dirty="0" err="1"/>
              <a:t>founders.archives.gov</a:t>
            </a:r>
            <a:r>
              <a:rPr lang="en-US" sz="1100" dirty="0"/>
              <a:t>/documents/Jefferson/01-26-02-0632Year1793</a:t>
            </a:r>
            <a:endParaRPr lang="en-US" sz="2000" dirty="0">
              <a:solidFill>
                <a:srgbClr val="0070C0"/>
              </a:solidFill>
            </a:endParaRPr>
          </a:p>
        </p:txBody>
      </p:sp>
      <p:sp>
        <p:nvSpPr>
          <p:cNvPr id="5" name="Title 4">
            <a:extLst>
              <a:ext uri="{FF2B5EF4-FFF2-40B4-BE49-F238E27FC236}">
                <a16:creationId xmlns:a16="http://schemas.microsoft.com/office/drawing/2014/main" id="{1AA9930F-740F-1864-0918-0D8D57E341E2}"/>
              </a:ext>
            </a:extLst>
          </p:cNvPr>
          <p:cNvSpPr txBox="1">
            <a:spLocks/>
          </p:cNvSpPr>
          <p:nvPr/>
        </p:nvSpPr>
        <p:spPr>
          <a:xfrm>
            <a:off x="1173934" y="76924"/>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sz="2800" b="1" dirty="0"/>
              <a:t>Examples from Founding Era </a:t>
            </a:r>
            <a:r>
              <a:rPr lang="en-US" sz="2800" b="1" dirty="0" err="1"/>
              <a:t>AmE</a:t>
            </a:r>
            <a:endParaRPr lang="en-US" sz="2400" dirty="0"/>
          </a:p>
          <a:p>
            <a:endParaRPr lang="en-US" sz="2800" b="1" dirty="0"/>
          </a:p>
        </p:txBody>
      </p:sp>
      <p:sp>
        <p:nvSpPr>
          <p:cNvPr id="7" name="Title 1">
            <a:extLst>
              <a:ext uri="{FF2B5EF4-FFF2-40B4-BE49-F238E27FC236}">
                <a16:creationId xmlns:a16="http://schemas.microsoft.com/office/drawing/2014/main" id="{B6F5A12D-0DF6-7F17-FF91-F69DB6E9D5DF}"/>
              </a:ext>
            </a:extLst>
          </p:cNvPr>
          <p:cNvSpPr txBox="1">
            <a:spLocks/>
          </p:cNvSpPr>
          <p:nvPr/>
        </p:nvSpPr>
        <p:spPr>
          <a:xfrm>
            <a:off x="5110992" y="824364"/>
            <a:ext cx="3309107" cy="565546"/>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sz="2400" dirty="0"/>
              <a:t>Cataphora</a:t>
            </a:r>
            <a:r>
              <a:rPr lang="en-US" sz="1600" dirty="0"/>
              <a:t> </a:t>
            </a:r>
            <a:r>
              <a:rPr lang="en-US" sz="1800" dirty="0"/>
              <a:t>(forward)</a:t>
            </a:r>
          </a:p>
        </p:txBody>
      </p:sp>
      <p:sp>
        <p:nvSpPr>
          <p:cNvPr id="9" name="TextBox 8">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85070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71640"/>
            <a:ext cx="7584172" cy="709482"/>
          </a:xfrm>
        </p:spPr>
        <p:txBody>
          <a:bodyPr/>
          <a:lstStyle/>
          <a:p>
            <a:r>
              <a:rPr lang="en-US" b="1" dirty="0"/>
              <a:t>Multifunctional “such”</a:t>
            </a:r>
            <a:endParaRPr lang="en-US"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104644" y="823664"/>
            <a:ext cx="8039356" cy="4251621"/>
          </a:xfrm>
        </p:spPr>
        <p:txBody>
          <a:bodyPr/>
          <a:lstStyle/>
          <a:p>
            <a:r>
              <a:rPr lang="en-US" dirty="0"/>
              <a:t>In contemporary English, anaphoric references are by far the more common type </a:t>
            </a:r>
            <a:r>
              <a:rPr lang="en-US" sz="1800" dirty="0"/>
              <a:t>(Carter &amp; McCarthy, 2006)</a:t>
            </a:r>
            <a:endParaRPr lang="en-US" dirty="0"/>
          </a:p>
          <a:p>
            <a:r>
              <a:rPr lang="en-US" dirty="0"/>
              <a:t>Speakers of English are hence </a:t>
            </a:r>
            <a:r>
              <a:rPr lang="en-US" b="1" dirty="0"/>
              <a:t>primed to expect anaphoric</a:t>
            </a:r>
            <a:r>
              <a:rPr lang="en-US" sz="1800" dirty="0"/>
              <a:t> (rather than </a:t>
            </a:r>
            <a:r>
              <a:rPr lang="en-US" sz="1800" dirty="0" err="1"/>
              <a:t>cataphoric</a:t>
            </a:r>
            <a:r>
              <a:rPr lang="en-US" sz="1800" dirty="0"/>
              <a:t>) </a:t>
            </a:r>
            <a:r>
              <a:rPr lang="en-US" b="1" dirty="0"/>
              <a:t>reference</a:t>
            </a:r>
            <a:r>
              <a:rPr lang="en-US" dirty="0"/>
              <a:t> when they come across a determiner like “such” in a text</a:t>
            </a:r>
          </a:p>
          <a:p>
            <a:r>
              <a:rPr lang="en-US" dirty="0"/>
              <a:t>This might explain why Justice Thomas (among others) focused on the </a:t>
            </a:r>
            <a:r>
              <a:rPr lang="en-US" b="1" dirty="0"/>
              <a:t>preceding</a:t>
            </a:r>
            <a:r>
              <a:rPr lang="en-US" dirty="0"/>
              <a:t> </a:t>
            </a:r>
            <a:r>
              <a:rPr lang="en-US" b="1" dirty="0"/>
              <a:t>context</a:t>
            </a:r>
            <a:r>
              <a:rPr lang="en-US" dirty="0"/>
              <a:t> of “such” in the Appointments Clause</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365608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71640"/>
            <a:ext cx="7857640" cy="709482"/>
          </a:xfrm>
        </p:spPr>
        <p:txBody>
          <a:bodyPr/>
          <a:lstStyle/>
          <a:p>
            <a:r>
              <a:rPr lang="en-US" b="1" dirty="0"/>
              <a:t>RQ#1 Justice Thomas dissent in Arthrex</a:t>
            </a:r>
            <a:endParaRPr lang="en-US"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074766" y="803326"/>
            <a:ext cx="8104050" cy="4251621"/>
          </a:xfrm>
        </p:spPr>
        <p:txBody>
          <a:bodyPr/>
          <a:lstStyle/>
          <a:p>
            <a:pPr marL="0" indent="0">
              <a:lnSpc>
                <a:spcPct val="100000"/>
              </a:lnSpc>
              <a:buNone/>
            </a:pPr>
            <a:r>
              <a:rPr lang="en-US" sz="2000" b="1" dirty="0"/>
              <a:t>Does “such inferior officers” in the Excepting Provision</a:t>
            </a:r>
          </a:p>
          <a:p>
            <a:pPr marL="0" indent="0">
              <a:lnSpc>
                <a:spcPct val="100000"/>
              </a:lnSpc>
              <a:buNone/>
            </a:pPr>
            <a:r>
              <a:rPr lang="en-US" sz="2000" dirty="0"/>
              <a:t>but the Congress may by Law vest the Appointment of </a:t>
            </a:r>
            <a:r>
              <a:rPr lang="en-US" sz="2000" dirty="0">
                <a:highlight>
                  <a:srgbClr val="FFFF00"/>
                </a:highlight>
              </a:rPr>
              <a:t>such inferior Officers</a:t>
            </a:r>
            <a:r>
              <a:rPr lang="en-US" sz="2000" dirty="0"/>
              <a:t>, as they think proper, in the President alone, in the Courts of Law, or in the Heads of Departments.”</a:t>
            </a:r>
          </a:p>
          <a:p>
            <a:pPr marL="0" indent="0">
              <a:lnSpc>
                <a:spcPct val="100000"/>
              </a:lnSpc>
              <a:buNone/>
            </a:pPr>
            <a:r>
              <a:rPr lang="en-US" sz="2000" b="1" dirty="0"/>
              <a:t>refer</a:t>
            </a:r>
            <a:r>
              <a:rPr lang="en-US" sz="2000" b="1" i="1" dirty="0"/>
              <a:t> </a:t>
            </a:r>
            <a:r>
              <a:rPr lang="en-US" sz="2000" b="1" u="sng" dirty="0"/>
              <a:t>back</a:t>
            </a:r>
            <a:r>
              <a:rPr lang="en-US" sz="2000" b="1" dirty="0"/>
              <a:t> to </a:t>
            </a:r>
            <a:r>
              <a:rPr lang="en-US" sz="2000" b="1" i="1" dirty="0"/>
              <a:t>“</a:t>
            </a:r>
            <a:r>
              <a:rPr lang="en-US" sz="2000" b="1" dirty="0"/>
              <a:t>all other Officers of the United States” in the Default Provision?</a:t>
            </a:r>
            <a:endParaRPr lang="en-US" sz="2000" b="1" i="1" dirty="0"/>
          </a:p>
          <a:p>
            <a:pPr marL="0" indent="0">
              <a:lnSpc>
                <a:spcPct val="100000"/>
              </a:lnSpc>
              <a:buNone/>
            </a:pPr>
            <a:r>
              <a:rPr lang="en-US" sz="1400" dirty="0"/>
              <a:t>“[The president] shall nominate, and by and with the Advice and Consent of the Senate, shall appoint Ambassadors, other public Ministers and Consuls, Judges of the supreme Court, and </a:t>
            </a:r>
            <a:r>
              <a:rPr lang="en-US" sz="2000" dirty="0">
                <a:highlight>
                  <a:srgbClr val="FFFF00"/>
                </a:highlight>
              </a:rPr>
              <a:t>all other Officers of the United States</a:t>
            </a:r>
            <a:r>
              <a:rPr lang="en-US" sz="2000" dirty="0"/>
              <a:t>, whose Appointments are not herein otherwise provided for, and which shall be established by Law:</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339829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3" y="88553"/>
            <a:ext cx="7781807" cy="721597"/>
          </a:xfrm>
        </p:spPr>
        <p:txBody>
          <a:bodyPr/>
          <a:lstStyle/>
          <a:p>
            <a:r>
              <a:rPr lang="en-US" sz="2400" b="1" dirty="0"/>
              <a:t>Reading the text: Two categories of “officers”</a:t>
            </a:r>
            <a:endParaRPr lang="en-US" sz="2400"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074766" y="747584"/>
            <a:ext cx="8104050" cy="4307363"/>
          </a:xfrm>
        </p:spPr>
        <p:txBody>
          <a:bodyPr/>
          <a:lstStyle/>
          <a:p>
            <a:pPr marL="0" indent="0">
              <a:lnSpc>
                <a:spcPct val="100000"/>
              </a:lnSpc>
              <a:buNone/>
            </a:pPr>
            <a:r>
              <a:rPr lang="en-US" sz="2000" b="1" i="1" dirty="0"/>
              <a:t>Category A:</a:t>
            </a:r>
            <a:r>
              <a:rPr lang="en-US" sz="2000" i="1" dirty="0"/>
              <a:t> Default Provision (highlighted section)</a:t>
            </a:r>
            <a:br>
              <a:rPr lang="en-US" sz="2000" i="1" dirty="0"/>
            </a:br>
            <a:r>
              <a:rPr lang="en-US" sz="1400" dirty="0"/>
              <a:t>“[The president] shall nominate, and by and with the Advice and Consent of the Senate, shall appoint Ambassadors, other public Ministers and Consuls, Judges of the supreme Court, and </a:t>
            </a:r>
            <a:r>
              <a:rPr lang="en-US" sz="2000" dirty="0">
                <a:highlight>
                  <a:srgbClr val="FFFF00"/>
                </a:highlight>
              </a:rPr>
              <a:t>all other Officers of the United States, whose Appointments are not herein otherwise provided for, and which shall be established by Law</a:t>
            </a:r>
            <a:r>
              <a:rPr lang="en-US" sz="2000" dirty="0"/>
              <a:t>:’</a:t>
            </a:r>
          </a:p>
          <a:p>
            <a:pPr marL="0" indent="0">
              <a:lnSpc>
                <a:spcPct val="100000"/>
              </a:lnSpc>
              <a:buNone/>
            </a:pPr>
            <a:r>
              <a:rPr lang="en-US" sz="2000" b="1" dirty="0"/>
              <a:t>Category B:</a:t>
            </a:r>
            <a:r>
              <a:rPr lang="en-US" sz="2000" dirty="0"/>
              <a:t> Excepting Provision (highlighted section)</a:t>
            </a:r>
            <a:br>
              <a:rPr lang="en-US" sz="2000" dirty="0"/>
            </a:br>
            <a:r>
              <a:rPr lang="en-US" sz="1400" dirty="0"/>
              <a:t>“but the Congress may by Law vest the Appointment of </a:t>
            </a:r>
            <a:r>
              <a:rPr lang="en-US" sz="2000" dirty="0">
                <a:highlight>
                  <a:srgbClr val="FFFF00"/>
                </a:highlight>
              </a:rPr>
              <a:t>such inferior Officers, as they think proper, </a:t>
            </a:r>
            <a:r>
              <a:rPr lang="en-US" sz="1400" dirty="0"/>
              <a:t>in the President alone, in the Courts of Law, or in the Heads of Departments.”</a:t>
            </a:r>
          </a:p>
          <a:p>
            <a:pPr marL="0" indent="0">
              <a:lnSpc>
                <a:spcPct val="100000"/>
              </a:lnSpc>
              <a:buNone/>
            </a:pPr>
            <a:r>
              <a:rPr lang="en-US" b="1" dirty="0"/>
              <a:t>Categories A &amp; B are mutually exclusive:</a:t>
            </a:r>
            <a:br>
              <a:rPr lang="en-US" dirty="0"/>
            </a:br>
            <a:r>
              <a:rPr lang="en-US" sz="2000" dirty="0"/>
              <a:t>A-Senate confirmation required; B-confirmation NOT required</a:t>
            </a:r>
            <a:br>
              <a:rPr lang="en-US" sz="2000" dirty="0"/>
            </a:br>
            <a:r>
              <a:rPr lang="en-US" sz="2000" dirty="0"/>
              <a:t>Therefore B cannot </a:t>
            </a:r>
            <a:r>
              <a:rPr lang="en-US" sz="2000" dirty="0" err="1"/>
              <a:t>anaphorically</a:t>
            </a:r>
            <a:r>
              <a:rPr lang="en-US" sz="2000" dirty="0"/>
              <a:t> refer to A </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160958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6649E-178A-F577-A415-A67B665B4750}"/>
              </a:ext>
            </a:extLst>
          </p:cNvPr>
          <p:cNvSpPr>
            <a:spLocks noGrp="1"/>
          </p:cNvSpPr>
          <p:nvPr>
            <p:ph idx="1"/>
          </p:nvPr>
        </p:nvSpPr>
        <p:spPr>
          <a:xfrm>
            <a:off x="931563" y="1037344"/>
            <a:ext cx="8102268" cy="3068811"/>
          </a:xfrm>
        </p:spPr>
        <p:txBody>
          <a:bodyPr/>
          <a:lstStyle/>
          <a:p>
            <a:pPr marL="0" indent="0">
              <a:buNone/>
            </a:pPr>
            <a:r>
              <a:rPr lang="en-US" sz="2000" b="1" dirty="0"/>
              <a:t>Data :</a:t>
            </a:r>
          </a:p>
          <a:p>
            <a:r>
              <a:rPr lang="en-US" sz="2000" dirty="0"/>
              <a:t>COFEA (Corpus of Founding Era American English), 1760-1799 (</a:t>
            </a:r>
            <a:r>
              <a:rPr lang="en-US" sz="2000" dirty="0">
                <a:hlinkClick r:id="rId3"/>
              </a:rPr>
              <a:t>https://lawcorpus.byu.edu/</a:t>
            </a:r>
            <a:r>
              <a:rPr lang="en-US" sz="2000" dirty="0"/>
              <a:t>); size: 137 </a:t>
            </a:r>
            <a:r>
              <a:rPr lang="en-US" sz="2000" dirty="0" err="1"/>
              <a:t>mio</a:t>
            </a:r>
            <a:r>
              <a:rPr lang="en-US" sz="2000" dirty="0"/>
              <a:t>. words</a:t>
            </a:r>
          </a:p>
          <a:p>
            <a:pPr marL="0" indent="0">
              <a:buNone/>
            </a:pPr>
            <a:r>
              <a:rPr lang="en-US" sz="2000" b="1" dirty="0"/>
              <a:t>Query:</a:t>
            </a:r>
          </a:p>
          <a:p>
            <a:r>
              <a:rPr lang="en-US" sz="2000" dirty="0"/>
              <a:t>such inferior + NOUN (exhaustive retrieval from COFEA)</a:t>
            </a:r>
          </a:p>
          <a:p>
            <a:pPr marL="0" indent="0">
              <a:buNone/>
            </a:pPr>
            <a:r>
              <a:rPr lang="en-US" sz="2000" b="1" dirty="0"/>
              <a:t>Analysis:</a:t>
            </a:r>
          </a:p>
          <a:p>
            <a:r>
              <a:rPr lang="en-US" sz="2000" dirty="0"/>
              <a:t>Was there a pattern in texts containing the target phrase for using “such” </a:t>
            </a:r>
            <a:r>
              <a:rPr lang="en-US" sz="2000" dirty="0" err="1"/>
              <a:t>cataphorically</a:t>
            </a:r>
            <a:r>
              <a:rPr lang="en-US" sz="2000" dirty="0"/>
              <a:t> (referring forwards)</a:t>
            </a:r>
          </a:p>
          <a:p>
            <a:pPr marL="0" indent="0">
              <a:buNone/>
            </a:pPr>
            <a:endParaRPr lang="en-US" sz="2000" dirty="0"/>
          </a:p>
        </p:txBody>
      </p:sp>
      <p:sp>
        <p:nvSpPr>
          <p:cNvPr id="4" name="Title 4">
            <a:extLst>
              <a:ext uri="{FF2B5EF4-FFF2-40B4-BE49-F238E27FC236}">
                <a16:creationId xmlns:a16="http://schemas.microsoft.com/office/drawing/2014/main" id="{1AA9930F-740F-1864-0918-0D8D57E341E2}"/>
              </a:ext>
            </a:extLst>
          </p:cNvPr>
          <p:cNvSpPr txBox="1">
            <a:spLocks/>
          </p:cNvSpPr>
          <p:nvPr/>
        </p:nvSpPr>
        <p:spPr>
          <a:xfrm>
            <a:off x="1173934" y="76924"/>
            <a:ext cx="7970066"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sz="2800" b="1" dirty="0"/>
              <a:t>RQ1 </a:t>
            </a:r>
            <a:r>
              <a:rPr lang="en-US" sz="2400" dirty="0"/>
              <a:t>Using corpus methods</a:t>
            </a:r>
          </a:p>
          <a:p>
            <a:endParaRPr lang="en-US" sz="2800" b="1" dirty="0"/>
          </a:p>
        </p:txBody>
      </p:sp>
      <p:sp>
        <p:nvSpPr>
          <p:cNvPr id="5" name="TextBox 4">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294192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4199-7714-E4DB-DFC8-3C258EBC3AE9}"/>
              </a:ext>
            </a:extLst>
          </p:cNvPr>
          <p:cNvSpPr>
            <a:spLocks noGrp="1"/>
          </p:cNvSpPr>
          <p:nvPr>
            <p:ph type="title"/>
          </p:nvPr>
        </p:nvSpPr>
        <p:spPr>
          <a:xfrm>
            <a:off x="1173934" y="100668"/>
            <a:ext cx="7584172" cy="709482"/>
          </a:xfrm>
        </p:spPr>
        <p:txBody>
          <a:bodyPr/>
          <a:lstStyle/>
          <a:p>
            <a:r>
              <a:rPr lang="en-US" sz="2400" b="1" dirty="0"/>
              <a:t>Law &amp; Corpus Linguistics – a growing field in U.S.</a:t>
            </a:r>
          </a:p>
        </p:txBody>
      </p:sp>
      <p:sp>
        <p:nvSpPr>
          <p:cNvPr id="3" name="Content Placeholder 2">
            <a:extLst>
              <a:ext uri="{FF2B5EF4-FFF2-40B4-BE49-F238E27FC236}">
                <a16:creationId xmlns:a16="http://schemas.microsoft.com/office/drawing/2014/main" id="{54314FA0-2980-3136-954C-2C9C4D0AF876}"/>
              </a:ext>
            </a:extLst>
          </p:cNvPr>
          <p:cNvSpPr>
            <a:spLocks noGrp="1"/>
          </p:cNvSpPr>
          <p:nvPr>
            <p:ph idx="1"/>
          </p:nvPr>
        </p:nvSpPr>
        <p:spPr>
          <a:xfrm>
            <a:off x="1173934" y="980388"/>
            <a:ext cx="7584172" cy="3059195"/>
          </a:xfrm>
        </p:spPr>
        <p:txBody>
          <a:bodyPr/>
          <a:lstStyle/>
          <a:p>
            <a:r>
              <a:rPr lang="en-US" dirty="0">
                <a:hlinkClick r:id="rId2">
                  <a:extLst>
                    <a:ext uri="{A12FA001-AC4F-418D-AE19-62706E023703}">
                      <ahyp:hlinkClr xmlns:ahyp="http://schemas.microsoft.com/office/drawing/2018/hyperlinkcolor" val="tx"/>
                    </a:ext>
                  </a:extLst>
                </a:hlinkClick>
              </a:rPr>
              <a:t>Over 40 articles </a:t>
            </a:r>
            <a:r>
              <a:rPr lang="en-US" dirty="0"/>
              <a:t>in past 5 years, including journals at Harvard, Yale, Stanford, U Chicago, U Michigan, U Pennsylvania</a:t>
            </a:r>
          </a:p>
          <a:p>
            <a:r>
              <a:rPr lang="en-US" dirty="0">
                <a:hlinkClick r:id="rId3">
                  <a:extLst>
                    <a:ext uri="{A12FA001-AC4F-418D-AE19-62706E023703}">
                      <ahyp:hlinkClr xmlns:ahyp="http://schemas.microsoft.com/office/drawing/2018/hyperlinkcolor" val="tx"/>
                    </a:ext>
                  </a:extLst>
                </a:hlinkClick>
              </a:rPr>
              <a:t>Four state supreme court decisions citing CL</a:t>
            </a:r>
            <a:endParaRPr lang="en-US" dirty="0"/>
          </a:p>
          <a:p>
            <a:r>
              <a:rPr lang="en-US" dirty="0">
                <a:hlinkClick r:id="rId3">
                  <a:extLst>
                    <a:ext uri="{A12FA001-AC4F-418D-AE19-62706E023703}">
                      <ahyp:hlinkClr xmlns:ahyp="http://schemas.microsoft.com/office/drawing/2018/hyperlinkcolor" val="tx"/>
                    </a:ext>
                  </a:extLst>
                </a:hlinkClick>
              </a:rPr>
              <a:t>Two federal courts of appeal requested CL briefs</a:t>
            </a:r>
            <a:endParaRPr lang="en-US" dirty="0"/>
          </a:p>
          <a:p>
            <a:r>
              <a:rPr lang="en-US" dirty="0">
                <a:solidFill>
                  <a:srgbClr val="0563C1"/>
                </a:solidFill>
                <a:hlinkClick r:id="rId4">
                  <a:extLst>
                    <a:ext uri="{A12FA001-AC4F-418D-AE19-62706E023703}">
                      <ahyp:hlinkClr xmlns:ahyp="http://schemas.microsoft.com/office/drawing/2018/hyperlinkcolor" val="tx"/>
                    </a:ext>
                  </a:extLst>
                </a:hlinkClick>
              </a:rPr>
              <a:t>Friend of court briefs in high profile </a:t>
            </a:r>
            <a:r>
              <a:rPr lang="en-US" dirty="0">
                <a:hlinkClick r:id="rId4">
                  <a:extLst>
                    <a:ext uri="{A12FA001-AC4F-418D-AE19-62706E023703}">
                      <ahyp:hlinkClr xmlns:ahyp="http://schemas.microsoft.com/office/drawing/2018/hyperlinkcolor" val="tx"/>
                    </a:ext>
                  </a:extLst>
                </a:hlinkClick>
              </a:rPr>
              <a:t>cases</a:t>
            </a:r>
            <a:endParaRPr lang="en-US" dirty="0"/>
          </a:p>
        </p:txBody>
      </p:sp>
      <p:sp>
        <p:nvSpPr>
          <p:cNvPr id="6" name="TextBox 5">
            <a:extLst>
              <a:ext uri="{FF2B5EF4-FFF2-40B4-BE49-F238E27FC236}">
                <a16:creationId xmlns:a16="http://schemas.microsoft.com/office/drawing/2014/main" id="{516589CD-3D28-CDB6-2A95-3327D6A76023}"/>
              </a:ext>
            </a:extLst>
          </p:cNvPr>
          <p:cNvSpPr txBox="1"/>
          <p:nvPr/>
        </p:nvSpPr>
        <p:spPr>
          <a:xfrm>
            <a:off x="4285423" y="4436267"/>
            <a:ext cx="4795630" cy="523220"/>
          </a:xfrm>
          <a:prstGeom prst="rect">
            <a:avLst/>
          </a:prstGeom>
          <a:noFill/>
        </p:spPr>
        <p:txBody>
          <a:bodyPr wrap="square">
            <a:spAutoFit/>
          </a:bodyPr>
          <a:lstStyle/>
          <a:p>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This presentation can be downloaded at </a:t>
            </a:r>
            <a:r>
              <a:rPr kumimoji="0" lang="en-US" sz="1400" b="0" i="0" u="none" strike="noStrike" kern="1200" cap="none" spc="0" normalizeH="0" baseline="0" noProof="0" dirty="0">
                <a:ln>
                  <a:noFill/>
                </a:ln>
                <a:solidFill>
                  <a:srgbClr val="0039A6"/>
                </a:solidFill>
                <a:effectLst/>
                <a:uLnTx/>
                <a:uFillTx/>
                <a:latin typeface="Bookman Old Style" panose="02050604050505020204" pitchFamily="18" charset="0"/>
                <a:hlinkClick r:id="rId5"/>
              </a:rPr>
              <a:t>www.clarkcunningham.org/L2-PPT.html</a:t>
            </a:r>
            <a:endParaRPr lang="en-US" dirty="0">
              <a:latin typeface="Bookman Old Style" panose="02050604050505020204" pitchFamily="18" charset="0"/>
            </a:endParaRPr>
          </a:p>
        </p:txBody>
      </p:sp>
      <p:pic>
        <p:nvPicPr>
          <p:cNvPr id="7" name="Picture 6">
            <a:extLst>
              <a:ext uri="{FF2B5EF4-FFF2-40B4-BE49-F238E27FC236}">
                <a16:creationId xmlns:a16="http://schemas.microsoft.com/office/drawing/2014/main" id="{7C3B158B-03BC-9C65-66B6-85CD36AF9729}"/>
              </a:ext>
            </a:extLst>
          </p:cNvPr>
          <p:cNvPicPr>
            <a:picLocks noChangeAspect="1"/>
          </p:cNvPicPr>
          <p:nvPr/>
        </p:nvPicPr>
        <p:blipFill>
          <a:blip r:embed="rId6"/>
          <a:stretch>
            <a:fillRect/>
          </a:stretch>
        </p:blipFill>
        <p:spPr>
          <a:xfrm>
            <a:off x="8070574" y="4171811"/>
            <a:ext cx="787676" cy="787676"/>
          </a:xfrm>
          <a:prstGeom prst="rect">
            <a:avLst/>
          </a:prstGeom>
        </p:spPr>
      </p:pic>
      <p:sp>
        <p:nvSpPr>
          <p:cNvPr id="4" name="TextBox 3">
            <a:extLst>
              <a:ext uri="{FF2B5EF4-FFF2-40B4-BE49-F238E27FC236}">
                <a16:creationId xmlns:a16="http://schemas.microsoft.com/office/drawing/2014/main" id="{900C310E-0B95-F1B5-C536-FA02DA95E896}"/>
              </a:ext>
            </a:extLst>
          </p:cNvPr>
          <p:cNvSpPr txBox="1"/>
          <p:nvPr/>
        </p:nvSpPr>
        <p:spPr>
          <a:xfrm>
            <a:off x="8825860" y="4838304"/>
            <a:ext cx="379556" cy="30008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5156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B199-CEBA-FB06-20A8-C75B00BBE527}"/>
              </a:ext>
            </a:extLst>
          </p:cNvPr>
          <p:cNvSpPr>
            <a:spLocks noGrp="1"/>
          </p:cNvSpPr>
          <p:nvPr>
            <p:ph type="title"/>
          </p:nvPr>
        </p:nvSpPr>
        <p:spPr>
          <a:xfrm>
            <a:off x="1173934" y="15240"/>
            <a:ext cx="7970066" cy="560344"/>
          </a:xfrm>
        </p:spPr>
        <p:txBody>
          <a:bodyPr/>
          <a:lstStyle/>
          <a:p>
            <a:r>
              <a:rPr lang="en-US" b="1" dirty="0"/>
              <a:t>Results – RQ1</a:t>
            </a:r>
            <a:endParaRPr lang="en-US" b="1" i="1" dirty="0"/>
          </a:p>
        </p:txBody>
      </p:sp>
      <p:sp>
        <p:nvSpPr>
          <p:cNvPr id="3" name="Content Placeholder 2">
            <a:extLst>
              <a:ext uri="{FF2B5EF4-FFF2-40B4-BE49-F238E27FC236}">
                <a16:creationId xmlns:a16="http://schemas.microsoft.com/office/drawing/2014/main" id="{B6993AEA-15F2-4F68-8359-54C507546333}"/>
              </a:ext>
            </a:extLst>
          </p:cNvPr>
          <p:cNvSpPr>
            <a:spLocks noGrp="1"/>
          </p:cNvSpPr>
          <p:nvPr>
            <p:ph idx="1"/>
          </p:nvPr>
        </p:nvSpPr>
        <p:spPr>
          <a:xfrm>
            <a:off x="1173934" y="685800"/>
            <a:ext cx="7782779" cy="4172639"/>
          </a:xfrm>
        </p:spPr>
        <p:txBody>
          <a:bodyPr/>
          <a:lstStyle/>
          <a:p>
            <a:pPr marL="0" indent="0">
              <a:buNone/>
            </a:pPr>
            <a:r>
              <a:rPr lang="en-US" i="1" u="sng" dirty="0"/>
              <a:t>such inferior + NOUN</a:t>
            </a:r>
            <a:r>
              <a:rPr lang="en-US" i="1" dirty="0"/>
              <a:t> </a:t>
            </a:r>
            <a:r>
              <a:rPr lang="en-US" dirty="0"/>
              <a:t>in COFEA: 113 hits</a:t>
            </a:r>
          </a:p>
          <a:p>
            <a:r>
              <a:rPr lang="en-US" sz="2000" dirty="0"/>
              <a:t>31 hits: Duplicates or mentions of Appointments Clause</a:t>
            </a:r>
          </a:p>
          <a:p>
            <a:r>
              <a:rPr lang="en-US" sz="2000" dirty="0"/>
              <a:t>72 hits: Judicial Vesting Clause (Art III, §1): </a:t>
            </a:r>
          </a:p>
          <a:p>
            <a:pPr lvl="1"/>
            <a:r>
              <a:rPr lang="en-US" dirty="0"/>
              <a:t>“The judicial Power of the United States, shall be vested in one supreme Court, and in </a:t>
            </a:r>
            <a:r>
              <a:rPr lang="en-US" b="1" dirty="0">
                <a:highlight>
                  <a:srgbClr val="FFFF00"/>
                </a:highlight>
              </a:rPr>
              <a:t>such inferior courts as </a:t>
            </a:r>
            <a:r>
              <a:rPr lang="en-US" dirty="0">
                <a:highlight>
                  <a:srgbClr val="FFFF00"/>
                </a:highlight>
              </a:rPr>
              <a:t>the Congress may from time to time ordain and establish.</a:t>
            </a:r>
            <a:r>
              <a:rPr lang="en-US" dirty="0"/>
              <a:t>”</a:t>
            </a:r>
          </a:p>
          <a:p>
            <a:pPr lvl="1"/>
            <a:r>
              <a:rPr lang="en-US" dirty="0"/>
              <a:t>Clearly cataphoric (forward reference) </a:t>
            </a:r>
          </a:p>
          <a:p>
            <a:r>
              <a:rPr lang="en-US" sz="2000" dirty="0"/>
              <a:t>Remaining 10 hits: all </a:t>
            </a:r>
            <a:r>
              <a:rPr lang="en-US" sz="2000" dirty="0" err="1"/>
              <a:t>cataphoric</a:t>
            </a:r>
            <a:r>
              <a:rPr lang="en-US" sz="2000" dirty="0"/>
              <a:t> uses</a:t>
            </a:r>
          </a:p>
          <a:p>
            <a:pPr lvl="1"/>
            <a:r>
              <a:rPr lang="en-US" dirty="0"/>
              <a:t>Example: There shall be ten shares of every prize, which shall be taken and condemned, set apart to be given to </a:t>
            </a:r>
            <a:r>
              <a:rPr lang="en-US" b="1" dirty="0">
                <a:highlight>
                  <a:srgbClr val="FFFF00"/>
                </a:highlight>
              </a:rPr>
              <a:t>such inferior officers</a:t>
            </a:r>
            <a:r>
              <a:rPr lang="en-US" dirty="0">
                <a:highlight>
                  <a:srgbClr val="FFFF00"/>
                </a:highlight>
              </a:rPr>
              <a:t>, seamen and marines, </a:t>
            </a:r>
            <a:r>
              <a:rPr lang="en-US" b="1" dirty="0">
                <a:highlight>
                  <a:srgbClr val="FFFF00"/>
                </a:highlight>
              </a:rPr>
              <a:t>as</a:t>
            </a:r>
            <a:r>
              <a:rPr lang="en-US" dirty="0">
                <a:highlight>
                  <a:srgbClr val="FFFF00"/>
                </a:highlight>
              </a:rPr>
              <a:t> shall be adjudged best to deserve them</a:t>
            </a:r>
            <a:r>
              <a:rPr lang="en-US" dirty="0"/>
              <a:t>. </a:t>
            </a:r>
          </a:p>
          <a:p>
            <a:pPr marL="0" indent="0" algn="r">
              <a:spcBef>
                <a:spcPts val="0"/>
              </a:spcBef>
              <a:buNone/>
            </a:pPr>
            <a:r>
              <a:rPr lang="en-US" sz="1600" dirty="0"/>
              <a:t>- </a:t>
            </a:r>
            <a:r>
              <a:rPr lang="en-US" sz="1600" i="1" dirty="0"/>
              <a:t>Journals of the Continental Congress </a:t>
            </a:r>
            <a:r>
              <a:rPr lang="en-US" sz="1600" dirty="0"/>
              <a:t>(1774)</a:t>
            </a:r>
            <a:br>
              <a:rPr lang="en-US" sz="1600" dirty="0"/>
            </a:br>
            <a:endParaRPr lang="en-US" sz="1600" dirty="0"/>
          </a:p>
          <a:p>
            <a:pPr marL="0" indent="0">
              <a:buNone/>
            </a:pPr>
            <a:endParaRPr lang="en-US" sz="2000" dirty="0"/>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171373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C83462-BD77-3ADB-E3AA-13A4822FC309}"/>
              </a:ext>
            </a:extLst>
          </p:cNvPr>
          <p:cNvSpPr txBox="1">
            <a:spLocks/>
          </p:cNvSpPr>
          <p:nvPr/>
        </p:nvSpPr>
        <p:spPr>
          <a:xfrm>
            <a:off x="1173934" y="29754"/>
            <a:ext cx="7584172" cy="560344"/>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Results – RQ1</a:t>
            </a:r>
            <a:endParaRPr lang="en-US" b="1" i="1" dirty="0"/>
          </a:p>
        </p:txBody>
      </p:sp>
      <p:sp>
        <p:nvSpPr>
          <p:cNvPr id="5" name="TextBox 4">
            <a:extLst>
              <a:ext uri="{FF2B5EF4-FFF2-40B4-BE49-F238E27FC236}">
                <a16:creationId xmlns:a16="http://schemas.microsoft.com/office/drawing/2014/main" id="{AB20FABD-A825-2CFF-AD20-E819B2FC21D4}"/>
              </a:ext>
            </a:extLst>
          </p:cNvPr>
          <p:cNvSpPr txBox="1"/>
          <p:nvPr/>
        </p:nvSpPr>
        <p:spPr>
          <a:xfrm>
            <a:off x="1074783" y="793214"/>
            <a:ext cx="8009950" cy="2246769"/>
          </a:xfrm>
          <a:prstGeom prst="rect">
            <a:avLst/>
          </a:prstGeom>
          <a:noFill/>
        </p:spPr>
        <p:txBody>
          <a:bodyPr wrap="square" rtlCol="0">
            <a:spAutoFit/>
          </a:bodyPr>
          <a:lstStyle/>
          <a:p>
            <a:pPr>
              <a:spcBef>
                <a:spcPts val="600"/>
              </a:spcBef>
              <a:spcAft>
                <a:spcPts val="600"/>
              </a:spcAft>
              <a:tabLst>
                <a:tab pos="288925" algn="l"/>
              </a:tabLst>
            </a:pPr>
            <a:r>
              <a:rPr lang="en-US" sz="2400" dirty="0">
                <a:solidFill>
                  <a:srgbClr val="0039A6"/>
                </a:solidFill>
                <a:latin typeface="Century Gothic" panose="020B0502020202020204" pitchFamily="34" charset="0"/>
              </a:rPr>
              <a:t>	“such inferior officers” not used </a:t>
            </a:r>
            <a:r>
              <a:rPr lang="en-US" sz="2400" dirty="0" err="1">
                <a:solidFill>
                  <a:srgbClr val="0039A6"/>
                </a:solidFill>
                <a:latin typeface="Century Gothic" panose="020B0502020202020204" pitchFamily="34" charset="0"/>
              </a:rPr>
              <a:t>anaphorically</a:t>
            </a:r>
            <a:endParaRPr lang="en-US" sz="2400" dirty="0">
              <a:solidFill>
                <a:srgbClr val="0039A6"/>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tabLst>
                <a:tab pos="288925" algn="l"/>
              </a:tabLst>
            </a:pPr>
            <a:r>
              <a:rPr lang="en-US" sz="2400" dirty="0">
                <a:solidFill>
                  <a:srgbClr val="0039A6"/>
                </a:solidFill>
                <a:latin typeface="Century Gothic" panose="020B0502020202020204" pitchFamily="34" charset="0"/>
              </a:rPr>
              <a:t>Identification of a pattern: “such inferior N” followed by “as”</a:t>
            </a:r>
          </a:p>
          <a:p>
            <a:pPr marL="342900" indent="-342900">
              <a:spcBef>
                <a:spcPts val="600"/>
              </a:spcBef>
              <a:spcAft>
                <a:spcPts val="600"/>
              </a:spcAft>
              <a:buFont typeface="Arial" panose="020B0604020202020204" pitchFamily="34" charset="0"/>
              <a:buChar char="•"/>
              <a:tabLst>
                <a:tab pos="288925" algn="l"/>
              </a:tabLst>
            </a:pPr>
            <a:r>
              <a:rPr lang="en-US" sz="2400" dirty="0">
                <a:solidFill>
                  <a:srgbClr val="0039A6"/>
                </a:solidFill>
                <a:latin typeface="Century Gothic" panose="020B0502020202020204" pitchFamily="34" charset="0"/>
              </a:rPr>
              <a:t>Next step: further explore the context following “such” and analyze “such… as” as a construction </a:t>
            </a:r>
          </a:p>
        </p:txBody>
      </p:sp>
      <p:sp>
        <p:nvSpPr>
          <p:cNvPr id="6" name="TextBox 5">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321001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88448" y="71640"/>
            <a:ext cx="7584172" cy="709482"/>
          </a:xfrm>
        </p:spPr>
        <p:txBody>
          <a:bodyPr/>
          <a:lstStyle/>
          <a:p>
            <a:r>
              <a:rPr lang="en-US" b="1" dirty="0"/>
              <a:t>Research Question #2</a:t>
            </a:r>
            <a:endParaRPr lang="en-US"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209293" y="891879"/>
            <a:ext cx="7934707" cy="4251621"/>
          </a:xfrm>
        </p:spPr>
        <p:txBody>
          <a:bodyPr/>
          <a:lstStyle/>
          <a:p>
            <a:pPr marL="0" indent="0">
              <a:lnSpc>
                <a:spcPct val="100000"/>
              </a:lnSpc>
              <a:buNone/>
            </a:pPr>
            <a:r>
              <a:rPr lang="en-US" sz="2000" b="1" dirty="0"/>
              <a:t>How does the “such… as” construction inform our understanding of the Excepting Clause?</a:t>
            </a:r>
          </a:p>
          <a:p>
            <a:pPr marL="0" indent="0">
              <a:lnSpc>
                <a:spcPct val="100000"/>
              </a:lnSpc>
              <a:buNone/>
            </a:pPr>
            <a:r>
              <a:rPr lang="en-US" sz="2000" i="1" dirty="0"/>
              <a:t>Excepting clause</a:t>
            </a:r>
            <a:br>
              <a:rPr lang="en-US" sz="2000" dirty="0"/>
            </a:br>
            <a:r>
              <a:rPr lang="en-US" sz="2000" dirty="0"/>
              <a:t>but the Congress may by Law vest the Appointment of </a:t>
            </a:r>
            <a:r>
              <a:rPr lang="en-US" sz="2000" dirty="0">
                <a:highlight>
                  <a:srgbClr val="FFFF00"/>
                </a:highlight>
              </a:rPr>
              <a:t>such inferior Officers, as they think proper</a:t>
            </a:r>
            <a:r>
              <a:rPr lang="en-US" sz="2000" dirty="0"/>
              <a:t>, in the President alone, in the Courts of Law, or in the Heads of Departments.”</a:t>
            </a:r>
          </a:p>
          <a:p>
            <a:pPr marL="0" indent="0">
              <a:lnSpc>
                <a:spcPct val="100000"/>
              </a:lnSpc>
              <a:buNone/>
            </a:pPr>
            <a:endParaRPr lang="en-US" sz="2000" dirty="0"/>
          </a:p>
          <a:p>
            <a:pPr marL="457200" indent="-457200">
              <a:lnSpc>
                <a:spcPct val="100000"/>
              </a:lnSpc>
              <a:buAutoNum type="arabicParenR"/>
            </a:pPr>
            <a:endParaRPr lang="en-US" sz="2000" dirty="0"/>
          </a:p>
          <a:p>
            <a:pPr marL="457200" indent="-457200">
              <a:lnSpc>
                <a:spcPct val="100000"/>
              </a:lnSpc>
              <a:buAutoNum type="arabicParenR"/>
            </a:pPr>
            <a:endParaRPr lang="en-US" sz="2000" dirty="0"/>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177926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12DA-3CAE-7F9C-E80B-AA7FD1EB19E5}"/>
              </a:ext>
            </a:extLst>
          </p:cNvPr>
          <p:cNvSpPr>
            <a:spLocks noGrp="1"/>
          </p:cNvSpPr>
          <p:nvPr>
            <p:ph type="title"/>
          </p:nvPr>
        </p:nvSpPr>
        <p:spPr>
          <a:xfrm>
            <a:off x="2271106" y="655544"/>
            <a:ext cx="5389828" cy="363384"/>
          </a:xfrm>
          <a:ln>
            <a:solidFill>
              <a:srgbClr val="002060"/>
            </a:solidFill>
          </a:ln>
        </p:spPr>
        <p:txBody>
          <a:bodyPr/>
          <a:lstStyle/>
          <a:p>
            <a:pPr algn="ctr"/>
            <a:r>
              <a:rPr lang="en-US" sz="2000" b="1" i="1" dirty="0">
                <a:highlight>
                  <a:srgbClr val="FFFF00"/>
                </a:highlight>
              </a:rPr>
              <a:t>such </a:t>
            </a:r>
            <a:r>
              <a:rPr lang="en-US" sz="2000" b="1" i="1" dirty="0"/>
              <a:t>inferior officers, </a:t>
            </a:r>
            <a:r>
              <a:rPr lang="en-US" sz="2000" b="1" i="1" dirty="0">
                <a:highlight>
                  <a:srgbClr val="FFFF00"/>
                </a:highlight>
              </a:rPr>
              <a:t>as</a:t>
            </a:r>
            <a:r>
              <a:rPr lang="en-US" sz="2000" b="1" i="1" dirty="0"/>
              <a:t> they think proper</a:t>
            </a:r>
            <a:endParaRPr lang="en-US" sz="2000" dirty="0"/>
          </a:p>
        </p:txBody>
      </p:sp>
      <p:sp>
        <p:nvSpPr>
          <p:cNvPr id="3" name="Content Placeholder 2">
            <a:extLst>
              <a:ext uri="{FF2B5EF4-FFF2-40B4-BE49-F238E27FC236}">
                <a16:creationId xmlns:a16="http://schemas.microsoft.com/office/drawing/2014/main" id="{926B7964-D450-5F4D-1B1D-18F4D7764422}"/>
              </a:ext>
            </a:extLst>
          </p:cNvPr>
          <p:cNvSpPr>
            <a:spLocks noGrp="1"/>
          </p:cNvSpPr>
          <p:nvPr>
            <p:ph idx="1"/>
          </p:nvPr>
        </p:nvSpPr>
        <p:spPr>
          <a:xfrm>
            <a:off x="1071520" y="837236"/>
            <a:ext cx="7928787" cy="4260488"/>
          </a:xfrm>
        </p:spPr>
        <p:txBody>
          <a:bodyPr/>
          <a:lstStyle/>
          <a:p>
            <a:pPr marL="0" indent="0">
              <a:buNone/>
            </a:pPr>
            <a:r>
              <a:rPr lang="en-US" sz="2200" b="1" dirty="0"/>
              <a:t>Data:</a:t>
            </a:r>
          </a:p>
          <a:p>
            <a:pPr>
              <a:spcBef>
                <a:spcPts val="600"/>
              </a:spcBef>
            </a:pPr>
            <a:r>
              <a:rPr lang="en-US" sz="2000" dirty="0"/>
              <a:t>COFEA </a:t>
            </a:r>
            <a:r>
              <a:rPr lang="en-US" sz="1800" dirty="0"/>
              <a:t>(online search returned 69,000 instances of “such… as” 	</a:t>
            </a:r>
            <a:r>
              <a:rPr lang="en-US" sz="1800" dirty="0">
                <a:sym typeface="Wingdings" panose="05000000000000000000" pitchFamily="2" charset="2"/>
              </a:rPr>
              <a:t> needed to do a more focused POS-based search</a:t>
            </a:r>
            <a:r>
              <a:rPr lang="en-US" sz="1800" dirty="0"/>
              <a:t>)</a:t>
            </a:r>
            <a:endParaRPr lang="en-US" sz="2000" dirty="0"/>
          </a:p>
          <a:p>
            <a:pPr>
              <a:spcBef>
                <a:spcPts val="600"/>
              </a:spcBef>
            </a:pPr>
            <a:r>
              <a:rPr lang="en-US" sz="2000" dirty="0"/>
              <a:t>The Madison corpus: A Founders Online sub-corpus containing James Madison’s papers, 1772-1836</a:t>
            </a:r>
            <a:r>
              <a:rPr lang="en-US" sz="2000" i="1" dirty="0"/>
              <a:t>; </a:t>
            </a:r>
            <a:r>
              <a:rPr lang="en-US" sz="2000" dirty="0"/>
              <a:t>size: 10,876,580 words</a:t>
            </a:r>
          </a:p>
          <a:p>
            <a:pPr marL="0" indent="0">
              <a:buNone/>
            </a:pPr>
            <a:r>
              <a:rPr lang="en-US" sz="2200" b="1" dirty="0"/>
              <a:t>Query:</a:t>
            </a:r>
          </a:p>
          <a:p>
            <a:pPr>
              <a:spcBef>
                <a:spcPts val="600"/>
              </a:spcBef>
            </a:pPr>
            <a:r>
              <a:rPr lang="en-US" sz="2000" dirty="0"/>
              <a:t>such + ADJ + NOUN + as</a:t>
            </a:r>
          </a:p>
          <a:p>
            <a:pPr>
              <a:spcBef>
                <a:spcPts val="600"/>
              </a:spcBef>
            </a:pPr>
            <a:r>
              <a:rPr lang="en-US" sz="2000" dirty="0" err="1"/>
              <a:t>AntConc</a:t>
            </a:r>
            <a:r>
              <a:rPr lang="en-US" sz="2000" dirty="0"/>
              <a:t> </a:t>
            </a:r>
            <a:r>
              <a:rPr lang="en-US" sz="1600" dirty="0"/>
              <a:t>(Anthony, 2020)</a:t>
            </a:r>
            <a:endParaRPr lang="en-US" sz="2000" dirty="0"/>
          </a:p>
          <a:p>
            <a:pPr marL="0" indent="0">
              <a:buNone/>
            </a:pPr>
            <a:r>
              <a:rPr lang="en-US" sz="2200" b="1" dirty="0"/>
              <a:t>Analysis: </a:t>
            </a:r>
          </a:p>
          <a:p>
            <a:pPr>
              <a:spcBef>
                <a:spcPts val="600"/>
              </a:spcBef>
            </a:pPr>
            <a:r>
              <a:rPr lang="en-US" sz="2000" dirty="0"/>
              <a:t>Code functions of the </a:t>
            </a:r>
            <a:r>
              <a:rPr lang="en-US" sz="2000" i="1" dirty="0"/>
              <a:t>as</a:t>
            </a:r>
            <a:r>
              <a:rPr lang="en-US" sz="2000" dirty="0"/>
              <a:t>-phrase in relation to the preceding noun phrase</a:t>
            </a:r>
          </a:p>
        </p:txBody>
      </p:sp>
      <p:sp>
        <p:nvSpPr>
          <p:cNvPr id="4" name="Title 4">
            <a:extLst>
              <a:ext uri="{FF2B5EF4-FFF2-40B4-BE49-F238E27FC236}">
                <a16:creationId xmlns:a16="http://schemas.microsoft.com/office/drawing/2014/main" id="{7B7A37CA-95B4-7E2B-69B6-92B4DE9628B3}"/>
              </a:ext>
            </a:extLst>
          </p:cNvPr>
          <p:cNvSpPr txBox="1">
            <a:spLocks/>
          </p:cNvSpPr>
          <p:nvPr/>
        </p:nvSpPr>
        <p:spPr>
          <a:xfrm>
            <a:off x="1107805" y="62200"/>
            <a:ext cx="8190403" cy="502498"/>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sz="2800" b="1" dirty="0"/>
              <a:t>Methods – RQ2</a:t>
            </a:r>
            <a:r>
              <a:rPr lang="en-US" sz="2000" b="1" dirty="0"/>
              <a:t> </a:t>
            </a:r>
            <a:r>
              <a:rPr lang="en-US" sz="2000" dirty="0"/>
              <a:t>Investigating the “such... as” construction</a:t>
            </a:r>
          </a:p>
        </p:txBody>
      </p:sp>
      <p:pic>
        <p:nvPicPr>
          <p:cNvPr id="6" name="Picture 5"/>
          <p:cNvPicPr>
            <a:picLocks noChangeAspect="1"/>
          </p:cNvPicPr>
          <p:nvPr/>
        </p:nvPicPr>
        <p:blipFill rotWithShape="1">
          <a:blip r:embed="rId3"/>
          <a:srcRect l="10889" r="6978"/>
          <a:stretch/>
        </p:blipFill>
        <p:spPr>
          <a:xfrm>
            <a:off x="8080299" y="1643768"/>
            <a:ext cx="920008" cy="1120140"/>
          </a:xfrm>
          <a:prstGeom prst="rect">
            <a:avLst/>
          </a:prstGeom>
        </p:spPr>
      </p:pic>
      <p:sp>
        <p:nvSpPr>
          <p:cNvPr id="7" name="TextBox 6">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119986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E9B23-1AA1-D4EB-B451-D8AFDAAC33D9}"/>
              </a:ext>
            </a:extLst>
          </p:cNvPr>
          <p:cNvSpPr>
            <a:spLocks noGrp="1"/>
          </p:cNvSpPr>
          <p:nvPr>
            <p:ph idx="1"/>
          </p:nvPr>
        </p:nvSpPr>
        <p:spPr>
          <a:xfrm>
            <a:off x="1010972" y="757939"/>
            <a:ext cx="7584172" cy="3480335"/>
          </a:xfrm>
        </p:spPr>
        <p:txBody>
          <a:bodyPr/>
          <a:lstStyle/>
          <a:p>
            <a:pPr>
              <a:lnSpc>
                <a:spcPct val="100000"/>
              </a:lnSpc>
            </a:pPr>
            <a:r>
              <a:rPr lang="en-US" i="1" dirty="0"/>
              <a:t>“</a:t>
            </a:r>
            <a:r>
              <a:rPr lang="en-US" dirty="0"/>
              <a:t>such + ADJ + NOUN + as</a:t>
            </a:r>
            <a:r>
              <a:rPr lang="en-US" i="1" dirty="0"/>
              <a:t>” </a:t>
            </a:r>
            <a:r>
              <a:rPr lang="en-US" dirty="0"/>
              <a:t>search in the Madison corpus returned 389 concordance lines </a:t>
            </a:r>
          </a:p>
          <a:p>
            <a:pPr>
              <a:lnSpc>
                <a:spcPct val="100000"/>
              </a:lnSpc>
            </a:pPr>
            <a:r>
              <a:rPr lang="en-US" dirty="0"/>
              <a:t>We manually filtered the concordance for true hits and functionally classified the remaining 200 concordance lines: </a:t>
            </a:r>
          </a:p>
          <a:p>
            <a:pPr marL="914400" lvl="1" indent="-457200">
              <a:lnSpc>
                <a:spcPct val="100000"/>
              </a:lnSpc>
              <a:buFont typeface="+mj-lt"/>
              <a:buAutoNum type="arabicPeriod"/>
            </a:pPr>
            <a:r>
              <a:rPr lang="en-US" dirty="0"/>
              <a:t>as-phrase as a descriptive qualifier </a:t>
            </a:r>
          </a:p>
          <a:p>
            <a:pPr marL="914400" lvl="1" indent="-457200">
              <a:lnSpc>
                <a:spcPct val="100000"/>
              </a:lnSpc>
              <a:buFont typeface="+mj-lt"/>
              <a:buAutoNum type="arabicPeriod"/>
            </a:pPr>
            <a:r>
              <a:rPr lang="en-US" dirty="0"/>
              <a:t>as-phrase as exemplification</a:t>
            </a:r>
          </a:p>
          <a:p>
            <a:pPr marL="914400" lvl="1" indent="-457200">
              <a:lnSpc>
                <a:spcPct val="100000"/>
              </a:lnSpc>
              <a:buFont typeface="+mj-lt"/>
              <a:buAutoNum type="arabicPeriod"/>
            </a:pPr>
            <a:r>
              <a:rPr lang="en-US" dirty="0"/>
              <a:t>as-phrase as a discretionary qualifier </a:t>
            </a:r>
          </a:p>
          <a:p>
            <a:r>
              <a:rPr lang="en-US" dirty="0"/>
              <a:t>The types we identified map on to categories used by </a:t>
            </a:r>
            <a:r>
              <a:rPr lang="en-US" dirty="0" err="1"/>
              <a:t>Ghesquière</a:t>
            </a:r>
            <a:r>
              <a:rPr lang="en-US" dirty="0"/>
              <a:t> (2012)</a:t>
            </a:r>
          </a:p>
        </p:txBody>
      </p:sp>
      <p:sp>
        <p:nvSpPr>
          <p:cNvPr id="4" name="Title 1">
            <a:extLst>
              <a:ext uri="{FF2B5EF4-FFF2-40B4-BE49-F238E27FC236}">
                <a16:creationId xmlns:a16="http://schemas.microsoft.com/office/drawing/2014/main" id="{ACD910DC-5A6F-04F3-353A-68DF04946ABB}"/>
              </a:ext>
            </a:extLst>
          </p:cNvPr>
          <p:cNvSpPr txBox="1">
            <a:spLocks/>
          </p:cNvSpPr>
          <p:nvPr/>
        </p:nvSpPr>
        <p:spPr>
          <a:xfrm>
            <a:off x="1173934" y="14514"/>
            <a:ext cx="7756706" cy="560344"/>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Results – RQ2</a:t>
            </a:r>
          </a:p>
        </p:txBody>
      </p:sp>
      <p:sp>
        <p:nvSpPr>
          <p:cNvPr id="5" name="TextBox 4">
            <a:extLst>
              <a:ext uri="{FF2B5EF4-FFF2-40B4-BE49-F238E27FC236}">
                <a16:creationId xmlns:a16="http://schemas.microsoft.com/office/drawing/2014/main" id="{6B0BAE49-C7FB-998F-2F02-77005246F6BF}"/>
              </a:ext>
            </a:extLst>
          </p:cNvPr>
          <p:cNvSpPr txBox="1"/>
          <p:nvPr/>
        </p:nvSpPr>
        <p:spPr>
          <a:xfrm>
            <a:off x="1256771" y="4620429"/>
            <a:ext cx="7871989" cy="507831"/>
          </a:xfrm>
          <a:prstGeom prst="rect">
            <a:avLst/>
          </a:prstGeom>
          <a:noFill/>
        </p:spPr>
        <p:txBody>
          <a:bodyPr wrap="square">
            <a:spAutoFit/>
          </a:bodyPr>
          <a:lstStyle/>
          <a:p>
            <a:r>
              <a:rPr lang="en-US" b="0" i="0" dirty="0" err="1">
                <a:solidFill>
                  <a:srgbClr val="222222"/>
                </a:solidFill>
                <a:effectLst/>
                <a:latin typeface="Arial" panose="020B0604020202020204" pitchFamily="34" charset="0"/>
              </a:rPr>
              <a:t>Ghesquière</a:t>
            </a:r>
            <a:r>
              <a:rPr lang="en-US" b="0" i="0" dirty="0">
                <a:solidFill>
                  <a:srgbClr val="222222"/>
                </a:solidFill>
                <a:effectLst/>
                <a:latin typeface="Arial" panose="020B0604020202020204" pitchFamily="34" charset="0"/>
              </a:rPr>
              <a:t>, L. (2012). Identifying and intensifying uses of prenominal such: A data-based approach. </a:t>
            </a:r>
            <a:r>
              <a:rPr lang="en-US" b="0" i="1" dirty="0">
                <a:solidFill>
                  <a:srgbClr val="222222"/>
                </a:solidFill>
                <a:effectLst/>
                <a:latin typeface="Arial" panose="020B0604020202020204" pitchFamily="34" charset="0"/>
              </a:rPr>
              <a:t>International Journal of Corpus </a:t>
            </a:r>
            <a:r>
              <a:rPr lang="en-US" i="1" dirty="0">
                <a:solidFill>
                  <a:srgbClr val="222222"/>
                </a:solidFill>
                <a:latin typeface="Arial" panose="020B0604020202020204" pitchFamily="34" charset="0"/>
              </a:rPr>
              <a:t>L</a:t>
            </a:r>
            <a:r>
              <a:rPr lang="en-US" b="0" i="1" dirty="0">
                <a:solidFill>
                  <a:srgbClr val="222222"/>
                </a:solidFill>
                <a:effectLst/>
                <a:latin typeface="Arial" panose="020B0604020202020204" pitchFamily="34" charset="0"/>
              </a:rPr>
              <a:t>inguistics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17</a:t>
            </a:r>
            <a:r>
              <a:rPr lang="en-US" b="0" i="0" dirty="0">
                <a:solidFill>
                  <a:srgbClr val="222222"/>
                </a:solidFill>
                <a:effectLst/>
                <a:latin typeface="Arial" panose="020B0604020202020204" pitchFamily="34" charset="0"/>
              </a:rPr>
              <a:t>(4), 516-545.</a:t>
            </a:r>
            <a:endParaRPr lang="en-US" dirty="0"/>
          </a:p>
        </p:txBody>
      </p:sp>
      <p:sp>
        <p:nvSpPr>
          <p:cNvPr id="6" name="TextBox 5">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281342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A304-D108-9A6C-8F5B-9AA59626C69A}"/>
              </a:ext>
            </a:extLst>
          </p:cNvPr>
          <p:cNvSpPr>
            <a:spLocks noGrp="1"/>
          </p:cNvSpPr>
          <p:nvPr>
            <p:ph type="title"/>
          </p:nvPr>
        </p:nvSpPr>
        <p:spPr>
          <a:xfrm>
            <a:off x="1173934" y="784706"/>
            <a:ext cx="7584172" cy="560344"/>
          </a:xfrm>
        </p:spPr>
        <p:txBody>
          <a:bodyPr/>
          <a:lstStyle/>
          <a:p>
            <a:r>
              <a:rPr lang="en-US" sz="2800" b="1" i="1" dirty="0"/>
              <a:t>1. As-phrase as Descriptive Qualifier (62%)</a:t>
            </a:r>
            <a:endParaRPr lang="en-US" sz="2800" b="1" dirty="0"/>
          </a:p>
        </p:txBody>
      </p:sp>
      <p:sp>
        <p:nvSpPr>
          <p:cNvPr id="3" name="Content Placeholder 2">
            <a:extLst>
              <a:ext uri="{FF2B5EF4-FFF2-40B4-BE49-F238E27FC236}">
                <a16:creationId xmlns:a16="http://schemas.microsoft.com/office/drawing/2014/main" id="{8F4960EC-C2DB-6EA2-A1D7-EECF266E854A}"/>
              </a:ext>
            </a:extLst>
          </p:cNvPr>
          <p:cNvSpPr>
            <a:spLocks noGrp="1"/>
          </p:cNvSpPr>
          <p:nvPr>
            <p:ph idx="1"/>
          </p:nvPr>
        </p:nvSpPr>
        <p:spPr>
          <a:xfrm>
            <a:off x="1008536" y="1277801"/>
            <a:ext cx="7584172" cy="814446"/>
          </a:xfrm>
        </p:spPr>
        <p:txBody>
          <a:bodyPr/>
          <a:lstStyle/>
          <a:p>
            <a:pPr>
              <a:lnSpc>
                <a:spcPct val="100000"/>
              </a:lnSpc>
            </a:pPr>
            <a:r>
              <a:rPr lang="en-US" dirty="0"/>
              <a:t>The as-phrase in this category provides an answer to the question “</a:t>
            </a:r>
            <a:r>
              <a:rPr lang="en-US" i="1" dirty="0"/>
              <a:t>what kind of noun”? </a:t>
            </a:r>
            <a:endParaRPr lang="en-US" dirty="0"/>
          </a:p>
        </p:txBody>
      </p:sp>
      <p:sp>
        <p:nvSpPr>
          <p:cNvPr id="5" name="TextBox 4">
            <a:extLst>
              <a:ext uri="{FF2B5EF4-FFF2-40B4-BE49-F238E27FC236}">
                <a16:creationId xmlns:a16="http://schemas.microsoft.com/office/drawing/2014/main" id="{5D39A0C9-8954-E8BA-8B11-B055D24771A8}"/>
              </a:ext>
            </a:extLst>
          </p:cNvPr>
          <p:cNvSpPr txBox="1"/>
          <p:nvPr/>
        </p:nvSpPr>
        <p:spPr>
          <a:xfrm>
            <a:off x="1008536" y="2227416"/>
            <a:ext cx="3957484" cy="1815882"/>
          </a:xfrm>
          <a:prstGeom prst="rect">
            <a:avLst/>
          </a:prstGeom>
          <a:noFill/>
          <a:ln>
            <a:solidFill>
              <a:srgbClr val="002060"/>
            </a:solidFill>
          </a:ln>
        </p:spPr>
        <p:txBody>
          <a:bodyPr wrap="square" rtlCol="0">
            <a:spAutoFit/>
          </a:bodyPr>
          <a:lstStyle/>
          <a:p>
            <a:r>
              <a:rPr lang="en-US" sz="1400" dirty="0"/>
              <a:t>. . . in case the leaders of the federal party should call a state or New-England convention according to their contemplated plan, we solemnly declare that we shall regard </a:t>
            </a:r>
            <a:r>
              <a:rPr lang="en-US" sz="1400" u="sng" dirty="0"/>
              <a:t>such an act as a preparatory step </a:t>
            </a:r>
            <a:r>
              <a:rPr lang="en-US" sz="1400" dirty="0"/>
              <a:t>on the part of our domestic enemies to organize a force for the destruction of everything dear to us and that we shall take such decisive measures as so alarming a crisis will imperiously demand.</a:t>
            </a:r>
          </a:p>
        </p:txBody>
      </p:sp>
      <p:sp>
        <p:nvSpPr>
          <p:cNvPr id="6" name="TextBox 5">
            <a:extLst>
              <a:ext uri="{FF2B5EF4-FFF2-40B4-BE49-F238E27FC236}">
                <a16:creationId xmlns:a16="http://schemas.microsoft.com/office/drawing/2014/main" id="{7950702C-62C0-29C3-FB9E-05EF146DAD80}"/>
              </a:ext>
            </a:extLst>
          </p:cNvPr>
          <p:cNvSpPr txBox="1"/>
          <p:nvPr/>
        </p:nvSpPr>
        <p:spPr>
          <a:xfrm>
            <a:off x="5216693" y="2227416"/>
            <a:ext cx="3576119" cy="1815882"/>
          </a:xfrm>
          <a:prstGeom prst="rect">
            <a:avLst/>
          </a:prstGeom>
          <a:noFill/>
          <a:ln>
            <a:solidFill>
              <a:srgbClr val="002060"/>
            </a:solidFill>
          </a:ln>
        </p:spPr>
        <p:txBody>
          <a:bodyPr wrap="square" rtlCol="0">
            <a:spAutoFit/>
          </a:bodyPr>
          <a:lstStyle/>
          <a:p>
            <a:r>
              <a:rPr lang="en-US" sz="1400" dirty="0"/>
              <a:t>There are very important circumstances in which the case of St Domingo differs from that of a province emancipating itself. I confide fully in the wisdom &amp; prudence of the administration on this occasion. Were I however to venture an opinion, it would be that </a:t>
            </a:r>
            <a:r>
              <a:rPr lang="en-US" sz="1400" u="sng" dirty="0"/>
              <a:t>such special Embassy as would flatter the pride of France</a:t>
            </a:r>
            <a:r>
              <a:rPr lang="en-US" sz="1400" dirty="0"/>
              <a:t>, should </a:t>
            </a:r>
            <a:r>
              <a:rPr lang="en-US" sz="1400" dirty="0" err="1"/>
              <a:t>preceed</a:t>
            </a:r>
            <a:r>
              <a:rPr lang="en-US" sz="1400" dirty="0"/>
              <a:t> hostilities. </a:t>
            </a:r>
          </a:p>
        </p:txBody>
      </p:sp>
      <p:sp>
        <p:nvSpPr>
          <p:cNvPr id="9" name="TextBox 8">
            <a:extLst>
              <a:ext uri="{FF2B5EF4-FFF2-40B4-BE49-F238E27FC236}">
                <a16:creationId xmlns:a16="http://schemas.microsoft.com/office/drawing/2014/main" id="{E8E696DC-653A-4B0E-FF4B-28ED5738CAE2}"/>
              </a:ext>
            </a:extLst>
          </p:cNvPr>
          <p:cNvSpPr txBox="1"/>
          <p:nvPr/>
        </p:nvSpPr>
        <p:spPr>
          <a:xfrm>
            <a:off x="920435" y="4072428"/>
            <a:ext cx="3847723" cy="738664"/>
          </a:xfrm>
          <a:prstGeom prst="rect">
            <a:avLst/>
          </a:prstGeom>
          <a:noFill/>
        </p:spPr>
        <p:txBody>
          <a:bodyPr wrap="square">
            <a:spAutoFit/>
          </a:bodyPr>
          <a:lstStyle/>
          <a:p>
            <a:r>
              <a:rPr lang="en-US" sz="1050" kern="1200" dirty="0">
                <a:solidFill>
                  <a:schemeClr val="tx1"/>
                </a:solidFill>
                <a:effectLst/>
                <a:latin typeface="+mn-lt"/>
                <a:ea typeface="+mn-ea"/>
                <a:cs typeface="+mn-cs"/>
              </a:rPr>
              <a:t>Letter from Thomas Shepherd to James Madison (July 24, 1812), in 5 THE PAPERS OF JAMES MADISON 70-78 (J. C. A. Stagg, et al. eds., 2004), https://</a:t>
            </a:r>
            <a:r>
              <a:rPr lang="en-US" sz="1050" kern="1200" dirty="0" err="1">
                <a:solidFill>
                  <a:schemeClr val="tx1"/>
                </a:solidFill>
                <a:effectLst/>
                <a:latin typeface="+mn-lt"/>
                <a:ea typeface="+mn-ea"/>
                <a:cs typeface="+mn-cs"/>
              </a:rPr>
              <a:t>founders.archives.gov</a:t>
            </a:r>
            <a:r>
              <a:rPr lang="en-US" sz="1050" kern="1200" dirty="0">
                <a:solidFill>
                  <a:schemeClr val="tx1"/>
                </a:solidFill>
                <a:effectLst/>
                <a:latin typeface="+mn-lt"/>
                <a:ea typeface="+mn-ea"/>
                <a:cs typeface="+mn-cs"/>
              </a:rPr>
              <a:t>/documents/Madison/03-05-02-0059. </a:t>
            </a:r>
          </a:p>
        </p:txBody>
      </p:sp>
      <p:sp>
        <p:nvSpPr>
          <p:cNvPr id="11" name="TextBox 10">
            <a:extLst>
              <a:ext uri="{FF2B5EF4-FFF2-40B4-BE49-F238E27FC236}">
                <a16:creationId xmlns:a16="http://schemas.microsoft.com/office/drawing/2014/main" id="{36586ED9-09C2-AF50-D534-C7BA4581E899}"/>
              </a:ext>
            </a:extLst>
          </p:cNvPr>
          <p:cNvSpPr txBox="1"/>
          <p:nvPr/>
        </p:nvSpPr>
        <p:spPr>
          <a:xfrm>
            <a:off x="5216693" y="4050569"/>
            <a:ext cx="3847723" cy="707886"/>
          </a:xfrm>
          <a:prstGeom prst="rect">
            <a:avLst/>
          </a:prstGeom>
          <a:noFill/>
        </p:spPr>
        <p:txBody>
          <a:bodyPr wrap="square">
            <a:spAutoFit/>
          </a:bodyPr>
          <a:lstStyle/>
          <a:p>
            <a:r>
              <a:rPr lang="en-US" sz="1000" kern="1200" dirty="0">
                <a:solidFill>
                  <a:schemeClr val="tx1"/>
                </a:solidFill>
                <a:effectLst/>
                <a:latin typeface="+mn-lt"/>
                <a:ea typeface="+mn-ea"/>
                <a:cs typeface="+mn-cs"/>
              </a:rPr>
              <a:t>Letter From Robert R. Livingston to James Madison (Jan. 18, 1806), in 11 THE PAPERS OF JAMES MADISON 202–204 (Mary A. Hackett, et al. eds., 2017), https://</a:t>
            </a:r>
            <a:r>
              <a:rPr lang="en-US" sz="1000" kern="1200" dirty="0" err="1">
                <a:solidFill>
                  <a:schemeClr val="tx1"/>
                </a:solidFill>
                <a:effectLst/>
                <a:latin typeface="+mn-lt"/>
                <a:ea typeface="+mn-ea"/>
                <a:cs typeface="+mn-cs"/>
              </a:rPr>
              <a:t>founders.archives.gov</a:t>
            </a:r>
            <a:r>
              <a:rPr lang="en-US" sz="1000" kern="1200" dirty="0">
                <a:solidFill>
                  <a:schemeClr val="tx1"/>
                </a:solidFill>
                <a:effectLst/>
                <a:latin typeface="+mn-lt"/>
                <a:ea typeface="+mn-ea"/>
                <a:cs typeface="+mn-cs"/>
              </a:rPr>
              <a:t>/documents/Madison/02-11-02-0081. </a:t>
            </a:r>
            <a:endParaRPr lang="en-US" sz="1000" dirty="0"/>
          </a:p>
        </p:txBody>
      </p:sp>
      <p:sp>
        <p:nvSpPr>
          <p:cNvPr id="12" name="Title 1">
            <a:extLst>
              <a:ext uri="{FF2B5EF4-FFF2-40B4-BE49-F238E27FC236}">
                <a16:creationId xmlns:a16="http://schemas.microsoft.com/office/drawing/2014/main" id="{ACD910DC-5A6F-04F3-353A-68DF04946ABB}"/>
              </a:ext>
            </a:extLst>
          </p:cNvPr>
          <p:cNvSpPr txBox="1">
            <a:spLocks/>
          </p:cNvSpPr>
          <p:nvPr/>
        </p:nvSpPr>
        <p:spPr>
          <a:xfrm>
            <a:off x="1173934" y="14514"/>
            <a:ext cx="7756706" cy="560344"/>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Results – RQ2</a:t>
            </a:r>
          </a:p>
        </p:txBody>
      </p:sp>
      <p:sp>
        <p:nvSpPr>
          <p:cNvPr id="10" name="TextBox 9">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58240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900B-55C7-F0EE-4976-693836C81ED0}"/>
              </a:ext>
            </a:extLst>
          </p:cNvPr>
          <p:cNvSpPr>
            <a:spLocks noGrp="1"/>
          </p:cNvSpPr>
          <p:nvPr>
            <p:ph type="title"/>
          </p:nvPr>
        </p:nvSpPr>
        <p:spPr>
          <a:xfrm>
            <a:off x="1173934" y="821001"/>
            <a:ext cx="7584172" cy="560344"/>
          </a:xfrm>
        </p:spPr>
        <p:txBody>
          <a:bodyPr/>
          <a:lstStyle/>
          <a:p>
            <a:r>
              <a:rPr lang="en-US" sz="2800" b="1" i="1" dirty="0"/>
              <a:t>2. As-phrase as Exemplification (11.6%)</a:t>
            </a:r>
          </a:p>
        </p:txBody>
      </p:sp>
      <p:sp>
        <p:nvSpPr>
          <p:cNvPr id="3" name="Content Placeholder 2">
            <a:extLst>
              <a:ext uri="{FF2B5EF4-FFF2-40B4-BE49-F238E27FC236}">
                <a16:creationId xmlns:a16="http://schemas.microsoft.com/office/drawing/2014/main" id="{443E5D69-AED6-E22C-BBA0-95962905A665}"/>
              </a:ext>
            </a:extLst>
          </p:cNvPr>
          <p:cNvSpPr>
            <a:spLocks noGrp="1"/>
          </p:cNvSpPr>
          <p:nvPr>
            <p:ph idx="1"/>
          </p:nvPr>
        </p:nvSpPr>
        <p:spPr>
          <a:xfrm>
            <a:off x="940246" y="1268298"/>
            <a:ext cx="8051547" cy="785933"/>
          </a:xfrm>
        </p:spPr>
        <p:txBody>
          <a:bodyPr/>
          <a:lstStyle/>
          <a:p>
            <a:r>
              <a:rPr lang="en-US" dirty="0"/>
              <a:t>The as-phrase in this category provides examples of its preceding noun</a:t>
            </a:r>
          </a:p>
        </p:txBody>
      </p:sp>
      <p:sp>
        <p:nvSpPr>
          <p:cNvPr id="7" name="TextBox 6">
            <a:extLst>
              <a:ext uri="{FF2B5EF4-FFF2-40B4-BE49-F238E27FC236}">
                <a16:creationId xmlns:a16="http://schemas.microsoft.com/office/drawing/2014/main" id="{CCAA556A-D7EC-A138-865E-34E3621F9262}"/>
              </a:ext>
            </a:extLst>
          </p:cNvPr>
          <p:cNvSpPr txBox="1"/>
          <p:nvPr/>
        </p:nvSpPr>
        <p:spPr>
          <a:xfrm>
            <a:off x="1104701" y="2073946"/>
            <a:ext cx="3648367" cy="1754326"/>
          </a:xfrm>
          <a:prstGeom prst="rect">
            <a:avLst/>
          </a:prstGeom>
          <a:noFill/>
          <a:ln>
            <a:solidFill>
              <a:srgbClr val="002060"/>
            </a:solidFill>
          </a:ln>
        </p:spPr>
        <p:txBody>
          <a:bodyPr wrap="square" rtlCol="0">
            <a:spAutoFit/>
          </a:bodyPr>
          <a:lstStyle/>
          <a:p>
            <a:r>
              <a:rPr lang="en-US" sz="1800" dirty="0"/>
              <a:t>Rejoicing that the public have obtained </a:t>
            </a:r>
            <a:r>
              <a:rPr lang="en-US" sz="1800" u="sng" dirty="0"/>
              <a:t>such faithful servants as Jefferson, Burr, Maddison </a:t>
            </a:r>
            <a:r>
              <a:rPr lang="en-US" sz="1800" u="sng" dirty="0" err="1"/>
              <a:t>Dearborne</a:t>
            </a:r>
            <a:r>
              <a:rPr lang="en-US" sz="1800" u="sng" dirty="0"/>
              <a:t> &amp; Gallatin</a:t>
            </a:r>
            <a:r>
              <a:rPr lang="en-US" sz="1800" dirty="0"/>
              <a:t>, It is with the greatest pleasure I assure you of my profound esteem. </a:t>
            </a:r>
          </a:p>
        </p:txBody>
      </p:sp>
      <p:sp>
        <p:nvSpPr>
          <p:cNvPr id="9" name="TextBox 8">
            <a:extLst>
              <a:ext uri="{FF2B5EF4-FFF2-40B4-BE49-F238E27FC236}">
                <a16:creationId xmlns:a16="http://schemas.microsoft.com/office/drawing/2014/main" id="{37754388-AA06-1F6E-D75C-2281B3BC02B5}"/>
              </a:ext>
            </a:extLst>
          </p:cNvPr>
          <p:cNvSpPr txBox="1"/>
          <p:nvPr/>
        </p:nvSpPr>
        <p:spPr>
          <a:xfrm>
            <a:off x="5201232" y="2073946"/>
            <a:ext cx="3790561" cy="1754326"/>
          </a:xfrm>
          <a:prstGeom prst="rect">
            <a:avLst/>
          </a:prstGeom>
          <a:noFill/>
          <a:ln>
            <a:solidFill>
              <a:srgbClr val="002060"/>
            </a:solidFill>
          </a:ln>
        </p:spPr>
        <p:txBody>
          <a:bodyPr wrap="square" rtlCol="0">
            <a:spAutoFit/>
          </a:bodyPr>
          <a:lstStyle/>
          <a:p>
            <a:r>
              <a:rPr lang="en-US" sz="1800" dirty="0"/>
              <a:t>No doubt the spirit of Americans would sacrifice much blood, and expend vast treasures before </a:t>
            </a:r>
            <a:r>
              <a:rPr lang="en-US" sz="1800" u="sng" dirty="0"/>
              <a:t>such valuable cities as New Orleans, Norfolk, New York and Newport</a:t>
            </a:r>
            <a:r>
              <a:rPr lang="en-US" sz="1800" dirty="0"/>
              <a:t>, would be yielded to an enemy…</a:t>
            </a:r>
          </a:p>
        </p:txBody>
      </p:sp>
      <p:sp>
        <p:nvSpPr>
          <p:cNvPr id="11" name="TextBox 10">
            <a:extLst>
              <a:ext uri="{FF2B5EF4-FFF2-40B4-BE49-F238E27FC236}">
                <a16:creationId xmlns:a16="http://schemas.microsoft.com/office/drawing/2014/main" id="{BC174C45-6D07-83E0-C218-96AEA86819BD}"/>
              </a:ext>
            </a:extLst>
          </p:cNvPr>
          <p:cNvSpPr txBox="1"/>
          <p:nvPr/>
        </p:nvSpPr>
        <p:spPr>
          <a:xfrm>
            <a:off x="1032886" y="3815770"/>
            <a:ext cx="3122656" cy="938719"/>
          </a:xfrm>
          <a:prstGeom prst="rect">
            <a:avLst/>
          </a:prstGeom>
          <a:noFill/>
        </p:spPr>
        <p:txBody>
          <a:bodyPr wrap="square">
            <a:spAutoFit/>
          </a:bodyPr>
          <a:lstStyle/>
          <a:p>
            <a:r>
              <a:rPr lang="en-US" sz="1100" kern="1200" dirty="0">
                <a:solidFill>
                  <a:schemeClr val="tx1"/>
                </a:solidFill>
                <a:effectLst/>
                <a:latin typeface="+mn-lt"/>
                <a:ea typeface="+mn-ea"/>
                <a:cs typeface="+mn-cs"/>
              </a:rPr>
              <a:t>Letter From Samuel Morse to James Madison (June 4, 1801), </a:t>
            </a:r>
            <a:r>
              <a:rPr lang="en-US" sz="1100" i="1" kern="1200" dirty="0">
                <a:solidFill>
                  <a:schemeClr val="tx1"/>
                </a:solidFill>
                <a:effectLst/>
                <a:latin typeface="+mn-lt"/>
                <a:ea typeface="+mn-ea"/>
                <a:cs typeface="+mn-cs"/>
              </a:rPr>
              <a:t>in </a:t>
            </a:r>
            <a:r>
              <a:rPr lang="en-US" sz="1100" kern="1200" dirty="0">
                <a:solidFill>
                  <a:schemeClr val="tx1"/>
                </a:solidFill>
                <a:effectLst/>
                <a:latin typeface="+mn-lt"/>
                <a:ea typeface="+mn-ea"/>
                <a:cs typeface="+mn-cs"/>
              </a:rPr>
              <a:t>1 THE PAPERS OF JAMES MADISON 260–61 (Robert J. Brugger et al. eds. 1986), https://</a:t>
            </a:r>
            <a:r>
              <a:rPr lang="en-US" sz="1100" kern="1200" dirty="0" err="1">
                <a:solidFill>
                  <a:schemeClr val="tx1"/>
                </a:solidFill>
                <a:effectLst/>
                <a:latin typeface="+mn-lt"/>
                <a:ea typeface="+mn-ea"/>
                <a:cs typeface="+mn-cs"/>
              </a:rPr>
              <a:t>founders.archives.gov</a:t>
            </a:r>
            <a:r>
              <a:rPr lang="en-US" sz="1100" kern="1200" dirty="0">
                <a:solidFill>
                  <a:schemeClr val="tx1"/>
                </a:solidFill>
                <a:effectLst/>
                <a:latin typeface="+mn-lt"/>
                <a:ea typeface="+mn-ea"/>
                <a:cs typeface="+mn-cs"/>
              </a:rPr>
              <a:t>/documents/Madison/02-01-02-0340. </a:t>
            </a:r>
            <a:endParaRPr lang="en-US" sz="1100" dirty="0"/>
          </a:p>
        </p:txBody>
      </p:sp>
      <p:sp>
        <p:nvSpPr>
          <p:cNvPr id="13" name="TextBox 12">
            <a:extLst>
              <a:ext uri="{FF2B5EF4-FFF2-40B4-BE49-F238E27FC236}">
                <a16:creationId xmlns:a16="http://schemas.microsoft.com/office/drawing/2014/main" id="{A3DE1817-8527-18BC-EE55-5FD7E0F1A57F}"/>
              </a:ext>
            </a:extLst>
          </p:cNvPr>
          <p:cNvSpPr txBox="1"/>
          <p:nvPr/>
        </p:nvSpPr>
        <p:spPr>
          <a:xfrm>
            <a:off x="5218992" y="3793838"/>
            <a:ext cx="312265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From Edward Clark to James Madison (Abstract) (Apr. 9, 1812), </a:t>
            </a:r>
            <a:r>
              <a:rPr lang="en-US" sz="1100" i="1" kern="1200" dirty="0">
                <a:solidFill>
                  <a:schemeClr val="tx1"/>
                </a:solidFill>
                <a:effectLst/>
                <a:latin typeface="+mn-lt"/>
                <a:ea typeface="+mn-ea"/>
                <a:cs typeface="+mn-cs"/>
              </a:rPr>
              <a:t>in </a:t>
            </a:r>
            <a:r>
              <a:rPr lang="en-US" sz="1100" kern="1200" dirty="0">
                <a:solidFill>
                  <a:schemeClr val="tx1"/>
                </a:solidFill>
                <a:effectLst/>
                <a:latin typeface="+mn-lt"/>
                <a:ea typeface="+mn-ea"/>
                <a:cs typeface="+mn-cs"/>
              </a:rPr>
              <a:t>4 THE PAPERS OF JAMES MADISON 308–09 (J. C. A. Stagg et al. eds. 1999), https://</a:t>
            </a:r>
            <a:r>
              <a:rPr lang="en-US" sz="1100" kern="1200" dirty="0" err="1">
                <a:solidFill>
                  <a:schemeClr val="tx1"/>
                </a:solidFill>
                <a:effectLst/>
                <a:latin typeface="+mn-lt"/>
                <a:ea typeface="+mn-ea"/>
                <a:cs typeface="+mn-cs"/>
              </a:rPr>
              <a:t>founders.archives.gov</a:t>
            </a:r>
            <a:r>
              <a:rPr lang="en-US" sz="1100" kern="1200" dirty="0">
                <a:solidFill>
                  <a:schemeClr val="tx1"/>
                </a:solidFill>
                <a:effectLst/>
                <a:latin typeface="+mn-lt"/>
                <a:ea typeface="+mn-ea"/>
                <a:cs typeface="+mn-cs"/>
              </a:rPr>
              <a:t>/documents/Madison/03-04-02-0320. </a:t>
            </a:r>
            <a:endParaRPr lang="en-US" sz="1100" dirty="0"/>
          </a:p>
        </p:txBody>
      </p:sp>
      <p:sp>
        <p:nvSpPr>
          <p:cNvPr id="12" name="Title 1">
            <a:extLst>
              <a:ext uri="{FF2B5EF4-FFF2-40B4-BE49-F238E27FC236}">
                <a16:creationId xmlns:a16="http://schemas.microsoft.com/office/drawing/2014/main" id="{ACD910DC-5A6F-04F3-353A-68DF04946ABB}"/>
              </a:ext>
            </a:extLst>
          </p:cNvPr>
          <p:cNvSpPr txBox="1">
            <a:spLocks/>
          </p:cNvSpPr>
          <p:nvPr/>
        </p:nvSpPr>
        <p:spPr>
          <a:xfrm>
            <a:off x="1173934" y="14514"/>
            <a:ext cx="7756706" cy="560344"/>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Results – RQ2</a:t>
            </a:r>
          </a:p>
        </p:txBody>
      </p:sp>
      <p:sp>
        <p:nvSpPr>
          <p:cNvPr id="10" name="TextBox 9">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178247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8A3-E1E5-192A-EA86-3CD836D71AD5}"/>
              </a:ext>
            </a:extLst>
          </p:cNvPr>
          <p:cNvSpPr>
            <a:spLocks noGrp="1"/>
          </p:cNvSpPr>
          <p:nvPr>
            <p:ph type="title"/>
          </p:nvPr>
        </p:nvSpPr>
        <p:spPr>
          <a:xfrm>
            <a:off x="1182987" y="811342"/>
            <a:ext cx="7861424" cy="428458"/>
          </a:xfrm>
        </p:spPr>
        <p:txBody>
          <a:bodyPr/>
          <a:lstStyle/>
          <a:p>
            <a:r>
              <a:rPr lang="en-US" sz="2800" b="1" i="1" dirty="0"/>
              <a:t>3. As-phrase as a Discretionary Qualifier</a:t>
            </a:r>
          </a:p>
        </p:txBody>
      </p:sp>
      <p:sp>
        <p:nvSpPr>
          <p:cNvPr id="3" name="Content Placeholder 2">
            <a:extLst>
              <a:ext uri="{FF2B5EF4-FFF2-40B4-BE49-F238E27FC236}">
                <a16:creationId xmlns:a16="http://schemas.microsoft.com/office/drawing/2014/main" id="{5FF3D6B3-B871-3D75-03D5-CCE7BE28F818}"/>
              </a:ext>
            </a:extLst>
          </p:cNvPr>
          <p:cNvSpPr>
            <a:spLocks noGrp="1"/>
          </p:cNvSpPr>
          <p:nvPr>
            <p:ph idx="1"/>
          </p:nvPr>
        </p:nvSpPr>
        <p:spPr>
          <a:xfrm>
            <a:off x="971933" y="1214214"/>
            <a:ext cx="7988174" cy="1027704"/>
          </a:xfrm>
        </p:spPr>
        <p:txBody>
          <a:bodyPr/>
          <a:lstStyle/>
          <a:p>
            <a:pPr>
              <a:lnSpc>
                <a:spcPct val="100000"/>
              </a:lnSpc>
            </a:pPr>
            <a:r>
              <a:rPr lang="en-US" sz="2200" dirty="0"/>
              <a:t>The as-phrase in this category provides specifying information in the form of descriptors, qualifying their preceding noun by conferring discretion </a:t>
            </a:r>
          </a:p>
        </p:txBody>
      </p:sp>
      <p:sp>
        <p:nvSpPr>
          <p:cNvPr id="5" name="TextBox 4">
            <a:extLst>
              <a:ext uri="{FF2B5EF4-FFF2-40B4-BE49-F238E27FC236}">
                <a16:creationId xmlns:a16="http://schemas.microsoft.com/office/drawing/2014/main" id="{7BA55343-D332-C3B5-FA57-497FC42D2246}"/>
              </a:ext>
            </a:extLst>
          </p:cNvPr>
          <p:cNvSpPr txBox="1"/>
          <p:nvPr/>
        </p:nvSpPr>
        <p:spPr>
          <a:xfrm>
            <a:off x="1729212" y="2323850"/>
            <a:ext cx="6228784" cy="1754326"/>
          </a:xfrm>
          <a:prstGeom prst="rect">
            <a:avLst/>
          </a:prstGeom>
          <a:noFill/>
          <a:ln>
            <a:solidFill>
              <a:srgbClr val="002060"/>
            </a:solidFill>
          </a:ln>
        </p:spPr>
        <p:txBody>
          <a:bodyPr wrap="square" rtlCol="0">
            <a:spAutoFit/>
          </a:bodyPr>
          <a:lstStyle/>
          <a:p>
            <a:r>
              <a:rPr lang="en-US" sz="1800" dirty="0"/>
              <a:t>Resolved that the Proctor be charged with the duty at all times, as the Attorney in fact of the Rector and Visitors, of preventing trespasses and intrusions on the property of the University real and personal, and of recovering its possession from any person who shall improperly withhold the same, and, for this purpose, that he institute </a:t>
            </a:r>
            <a:r>
              <a:rPr lang="en-US" sz="1800" u="sng" dirty="0"/>
              <a:t>such legal proceeding as may be proper</a:t>
            </a:r>
            <a:r>
              <a:rPr lang="en-US" sz="1800" dirty="0"/>
              <a:t>. </a:t>
            </a:r>
          </a:p>
        </p:txBody>
      </p:sp>
      <p:sp>
        <p:nvSpPr>
          <p:cNvPr id="8" name="TextBox 7">
            <a:extLst>
              <a:ext uri="{FF2B5EF4-FFF2-40B4-BE49-F238E27FC236}">
                <a16:creationId xmlns:a16="http://schemas.microsoft.com/office/drawing/2014/main" id="{AC0BD003-83BF-36AE-3409-BA9666E0862A}"/>
              </a:ext>
            </a:extLst>
          </p:cNvPr>
          <p:cNvSpPr txBox="1"/>
          <p:nvPr/>
        </p:nvSpPr>
        <p:spPr>
          <a:xfrm>
            <a:off x="1629624" y="4096926"/>
            <a:ext cx="5151422" cy="646331"/>
          </a:xfrm>
          <a:prstGeom prst="rect">
            <a:avLst/>
          </a:prstGeom>
          <a:noFill/>
        </p:spPr>
        <p:txBody>
          <a:bodyPr wrap="square">
            <a:spAutoFit/>
          </a:bodyPr>
          <a:lstStyle/>
          <a:p>
            <a:r>
              <a:rPr lang="en-US" sz="1200" kern="1200" dirty="0">
                <a:solidFill>
                  <a:schemeClr val="tx1"/>
                </a:solidFill>
                <a:effectLst/>
                <a:latin typeface="+mn-lt"/>
                <a:ea typeface="+mn-ea"/>
                <a:cs typeface="+mn-cs"/>
              </a:rPr>
              <a:t>Minutes of the Board of Visitors of the University of Virginia (Oct. 7, 1825), </a:t>
            </a:r>
            <a:r>
              <a:rPr lang="en-US" sz="1200" i="1" kern="1200" dirty="0">
                <a:solidFill>
                  <a:schemeClr val="tx1"/>
                </a:solidFill>
                <a:effectLst/>
                <a:latin typeface="+mn-lt"/>
                <a:ea typeface="+mn-ea"/>
                <a:cs typeface="+mn-cs"/>
              </a:rPr>
              <a:t>in </a:t>
            </a:r>
            <a:r>
              <a:rPr lang="en-US" sz="1200" kern="1200" dirty="0">
                <a:solidFill>
                  <a:schemeClr val="tx1"/>
                </a:solidFill>
                <a:effectLst/>
                <a:latin typeface="+mn-lt"/>
                <a:ea typeface="+mn-ea"/>
                <a:cs typeface="+mn-cs"/>
              </a:rPr>
              <a:t>3 THE PAPERS OF JAMES MADISON 614–19 (David B. </a:t>
            </a:r>
            <a:r>
              <a:rPr lang="en-US" sz="1200" kern="1200" dirty="0" err="1">
                <a:solidFill>
                  <a:schemeClr val="tx1"/>
                </a:solidFill>
                <a:effectLst/>
                <a:latin typeface="+mn-lt"/>
                <a:ea typeface="+mn-ea"/>
                <a:cs typeface="+mn-cs"/>
              </a:rPr>
              <a:t>Mattern</a:t>
            </a:r>
            <a:r>
              <a:rPr lang="en-US" sz="1200" kern="1200" dirty="0">
                <a:solidFill>
                  <a:schemeClr val="tx1"/>
                </a:solidFill>
                <a:effectLst/>
                <a:latin typeface="+mn-lt"/>
                <a:ea typeface="+mn-ea"/>
                <a:cs typeface="+mn-cs"/>
              </a:rPr>
              <a:t> et al. eds. 2016), https://</a:t>
            </a:r>
            <a:r>
              <a:rPr lang="en-US" sz="1200" kern="1200" dirty="0" err="1">
                <a:solidFill>
                  <a:schemeClr val="tx1"/>
                </a:solidFill>
                <a:effectLst/>
                <a:latin typeface="+mn-lt"/>
                <a:ea typeface="+mn-ea"/>
                <a:cs typeface="+mn-cs"/>
              </a:rPr>
              <a:t>founders.archives.gov</a:t>
            </a:r>
            <a:r>
              <a:rPr lang="en-US" sz="1200" kern="1200" dirty="0">
                <a:solidFill>
                  <a:schemeClr val="tx1"/>
                </a:solidFill>
                <a:effectLst/>
                <a:latin typeface="+mn-lt"/>
                <a:ea typeface="+mn-ea"/>
                <a:cs typeface="+mn-cs"/>
              </a:rPr>
              <a:t>/documents/Madison/04-03-02- 0638. </a:t>
            </a:r>
            <a:endParaRPr lang="en-US" sz="1200" dirty="0"/>
          </a:p>
        </p:txBody>
      </p:sp>
      <p:sp>
        <p:nvSpPr>
          <p:cNvPr id="9" name="Title 1">
            <a:extLst>
              <a:ext uri="{FF2B5EF4-FFF2-40B4-BE49-F238E27FC236}">
                <a16:creationId xmlns:a16="http://schemas.microsoft.com/office/drawing/2014/main" id="{ACD910DC-5A6F-04F3-353A-68DF04946ABB}"/>
              </a:ext>
            </a:extLst>
          </p:cNvPr>
          <p:cNvSpPr txBox="1">
            <a:spLocks/>
          </p:cNvSpPr>
          <p:nvPr/>
        </p:nvSpPr>
        <p:spPr>
          <a:xfrm>
            <a:off x="1173934" y="14514"/>
            <a:ext cx="7756706" cy="560344"/>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Results – RQ2</a:t>
            </a:r>
          </a:p>
        </p:txBody>
      </p:sp>
      <p:sp>
        <p:nvSpPr>
          <p:cNvPr id="7" name="TextBox 6">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231000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B641861-74B4-9E47-3B59-FBD6E053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421" y="1056242"/>
            <a:ext cx="3810000" cy="12319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43BE34A-C3CE-84E9-AC53-DF0091674020}"/>
              </a:ext>
            </a:extLst>
          </p:cNvPr>
          <p:cNvSpPr txBox="1">
            <a:spLocks/>
          </p:cNvSpPr>
          <p:nvPr/>
        </p:nvSpPr>
        <p:spPr>
          <a:xfrm>
            <a:off x="970846" y="2469769"/>
            <a:ext cx="8151122" cy="1617489"/>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sz="3200" b="0" i="0" kern="1200">
                <a:solidFill>
                  <a:srgbClr val="0039A6"/>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pPr>
            <a:r>
              <a:rPr lang="en-US" sz="2400" dirty="0"/>
              <a:t>…</a:t>
            </a:r>
            <a:r>
              <a:rPr lang="en-US" sz="2400" b="1" i="1" dirty="0"/>
              <a:t>but the Congress may by Law vest the Appointment of </a:t>
            </a:r>
            <a:r>
              <a:rPr lang="en-US" sz="2400" b="1" i="1" dirty="0">
                <a:highlight>
                  <a:srgbClr val="FFFF00"/>
                </a:highlight>
              </a:rPr>
              <a:t>such inferior Officers, as they think proper,</a:t>
            </a:r>
            <a:r>
              <a:rPr lang="en-US" sz="2400" b="1" i="1" dirty="0"/>
              <a:t> in the President alone, in the Courts of Law, or in the Heads of Departments.</a:t>
            </a:r>
          </a:p>
        </p:txBody>
      </p:sp>
      <p:sp>
        <p:nvSpPr>
          <p:cNvPr id="9" name="TextBox 8">
            <a:extLst>
              <a:ext uri="{FF2B5EF4-FFF2-40B4-BE49-F238E27FC236}">
                <a16:creationId xmlns:a16="http://schemas.microsoft.com/office/drawing/2014/main" id="{DABB5B49-0783-8951-F5DD-9208CA45E8AC}"/>
              </a:ext>
            </a:extLst>
          </p:cNvPr>
          <p:cNvSpPr txBox="1"/>
          <p:nvPr/>
        </p:nvSpPr>
        <p:spPr>
          <a:xfrm>
            <a:off x="887396" y="4285284"/>
            <a:ext cx="8234571" cy="769441"/>
          </a:xfrm>
          <a:prstGeom prst="rect">
            <a:avLst/>
          </a:prstGeom>
          <a:noFill/>
        </p:spPr>
        <p:txBody>
          <a:bodyPr wrap="square">
            <a:spAutoFit/>
          </a:bodyPr>
          <a:lstStyle/>
          <a:p>
            <a:pPr marL="285750" indent="-285750">
              <a:buFont typeface="Arial" panose="020B0604020202020204" pitchFamily="34" charset="0"/>
              <a:buChar char="•"/>
            </a:pPr>
            <a:r>
              <a:rPr lang="en-US" sz="2200" dirty="0">
                <a:solidFill>
                  <a:srgbClr val="0039A6"/>
                </a:solidFill>
                <a:latin typeface="Century Gothic" panose="020B0502020202020204" pitchFamily="34" charset="0"/>
              </a:rPr>
              <a:t>The as-phrase in the Excepting Provision functions as a discretionary qualifier </a:t>
            </a:r>
          </a:p>
        </p:txBody>
      </p:sp>
      <p:sp>
        <p:nvSpPr>
          <p:cNvPr id="8" name="Title 1">
            <a:extLst>
              <a:ext uri="{FF2B5EF4-FFF2-40B4-BE49-F238E27FC236}">
                <a16:creationId xmlns:a16="http://schemas.microsoft.com/office/drawing/2014/main" id="{ACD910DC-5A6F-04F3-353A-68DF04946ABB}"/>
              </a:ext>
            </a:extLst>
          </p:cNvPr>
          <p:cNvSpPr txBox="1">
            <a:spLocks/>
          </p:cNvSpPr>
          <p:nvPr/>
        </p:nvSpPr>
        <p:spPr>
          <a:xfrm>
            <a:off x="1173934" y="14514"/>
            <a:ext cx="7756706" cy="560344"/>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Results – RQ2</a:t>
            </a:r>
          </a:p>
        </p:txBody>
      </p:sp>
      <p:sp>
        <p:nvSpPr>
          <p:cNvPr id="6" name="TextBox 5">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01553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E249-0B0A-E5FA-F1D6-30B988381772}"/>
              </a:ext>
            </a:extLst>
          </p:cNvPr>
          <p:cNvSpPr>
            <a:spLocks noGrp="1"/>
          </p:cNvSpPr>
          <p:nvPr>
            <p:ph type="title"/>
          </p:nvPr>
        </p:nvSpPr>
        <p:spPr>
          <a:xfrm>
            <a:off x="1173934" y="55403"/>
            <a:ext cx="7584172" cy="709482"/>
          </a:xfrm>
        </p:spPr>
        <p:txBody>
          <a:bodyPr/>
          <a:lstStyle/>
          <a:p>
            <a:r>
              <a:rPr lang="en-US" b="1" dirty="0"/>
              <a:t>Conclusion</a:t>
            </a:r>
          </a:p>
        </p:txBody>
      </p:sp>
      <p:sp>
        <p:nvSpPr>
          <p:cNvPr id="3" name="Content Placeholder 2">
            <a:extLst>
              <a:ext uri="{FF2B5EF4-FFF2-40B4-BE49-F238E27FC236}">
                <a16:creationId xmlns:a16="http://schemas.microsoft.com/office/drawing/2014/main" id="{F440F651-4BC8-3C72-612A-63A92414206C}"/>
              </a:ext>
            </a:extLst>
          </p:cNvPr>
          <p:cNvSpPr>
            <a:spLocks noGrp="1"/>
          </p:cNvSpPr>
          <p:nvPr>
            <p:ph idx="1"/>
          </p:nvPr>
        </p:nvSpPr>
        <p:spPr>
          <a:xfrm>
            <a:off x="1173934" y="898902"/>
            <a:ext cx="7584172" cy="3789335"/>
          </a:xfrm>
        </p:spPr>
        <p:txBody>
          <a:bodyPr/>
          <a:lstStyle/>
          <a:p>
            <a:pPr marL="0" indent="0">
              <a:buNone/>
            </a:pPr>
            <a:r>
              <a:rPr lang="en-US" b="1" dirty="0"/>
              <a:t>Senate Confirmation Required? Who decides?</a:t>
            </a:r>
          </a:p>
          <a:p>
            <a:r>
              <a:rPr lang="en-US" dirty="0"/>
              <a:t>Supreme Court precedent</a:t>
            </a:r>
          </a:p>
          <a:p>
            <a:pPr lvl="1"/>
            <a:r>
              <a:rPr lang="en-US" u="sng" dirty="0"/>
              <a:t>Courts decide</a:t>
            </a:r>
          </a:p>
          <a:p>
            <a:r>
              <a:rPr lang="en-US" dirty="0"/>
              <a:t>Linguistic analysis of text</a:t>
            </a:r>
          </a:p>
          <a:p>
            <a:pPr lvl="1"/>
            <a:r>
              <a:rPr lang="en-US" u="sng" dirty="0"/>
              <a:t>Congress decides</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12469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4199-7714-E4DB-DFC8-3C258EBC3AE9}"/>
              </a:ext>
            </a:extLst>
          </p:cNvPr>
          <p:cNvSpPr>
            <a:spLocks noGrp="1"/>
          </p:cNvSpPr>
          <p:nvPr>
            <p:ph type="title"/>
          </p:nvPr>
        </p:nvSpPr>
        <p:spPr>
          <a:xfrm>
            <a:off x="1173934" y="100668"/>
            <a:ext cx="7584172" cy="709482"/>
          </a:xfrm>
        </p:spPr>
        <p:txBody>
          <a:bodyPr/>
          <a:lstStyle/>
          <a:p>
            <a:r>
              <a:rPr lang="en-US" sz="2400" b="1" dirty="0"/>
              <a:t>Georgia State course taught since 2018</a:t>
            </a:r>
          </a:p>
        </p:txBody>
      </p:sp>
      <p:sp>
        <p:nvSpPr>
          <p:cNvPr id="3" name="Content Placeholder 2">
            <a:extLst>
              <a:ext uri="{FF2B5EF4-FFF2-40B4-BE49-F238E27FC236}">
                <a16:creationId xmlns:a16="http://schemas.microsoft.com/office/drawing/2014/main" id="{54314FA0-2980-3136-954C-2C9C4D0AF876}"/>
              </a:ext>
            </a:extLst>
          </p:cNvPr>
          <p:cNvSpPr>
            <a:spLocks noGrp="1"/>
          </p:cNvSpPr>
          <p:nvPr>
            <p:ph idx="1"/>
          </p:nvPr>
        </p:nvSpPr>
        <p:spPr>
          <a:xfrm>
            <a:off x="1173934" y="846935"/>
            <a:ext cx="7584172" cy="4195949"/>
          </a:xfrm>
        </p:spPr>
        <p:txBody>
          <a:bodyPr/>
          <a:lstStyle/>
          <a:p>
            <a:r>
              <a:rPr lang="en-US" i="1" dirty="0"/>
              <a:t>Linguistic Analysis of Legal Texts </a:t>
            </a:r>
            <a:r>
              <a:rPr lang="en-US" dirty="0"/>
              <a:t>taught by law professor Clark Cunningham</a:t>
            </a:r>
          </a:p>
          <a:p>
            <a:pPr lvl="1"/>
            <a:r>
              <a:rPr lang="en-US" sz="1800" dirty="0"/>
              <a:t>Course website </a:t>
            </a:r>
            <a:r>
              <a:rPr lang="en-US" sz="1800" dirty="0">
                <a:hlinkClick r:id="rId2"/>
              </a:rPr>
              <a:t>www.clarkcunningham.org/JP/index.htm</a:t>
            </a:r>
            <a:r>
              <a:rPr lang="en-US" sz="1800" dirty="0"/>
              <a:t> </a:t>
            </a:r>
          </a:p>
          <a:p>
            <a:r>
              <a:rPr lang="en-US" dirty="0"/>
              <a:t>Linguistics grad students mentor law students on use of CL</a:t>
            </a:r>
          </a:p>
          <a:p>
            <a:r>
              <a:rPr lang="en-US" dirty="0"/>
              <a:t>This research originated as course project by </a:t>
            </a:r>
            <a:r>
              <a:rPr lang="en-US" b="1" dirty="0"/>
              <a:t>Abigail Coker </a:t>
            </a:r>
            <a:r>
              <a:rPr lang="en-US" dirty="0"/>
              <a:t>(law degree 2022) in collaboration with Haoshan Ren as course teaching assistant</a:t>
            </a:r>
          </a:p>
          <a:p>
            <a:r>
              <a:rPr lang="en-US" dirty="0"/>
              <a:t>Developed into working paper co-authored  with Professor Ute Römer and Prof Cunningham</a:t>
            </a:r>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11970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415B9-9B1A-144F-901D-01B2C859A207}"/>
              </a:ext>
            </a:extLst>
          </p:cNvPr>
          <p:cNvSpPr txBox="1"/>
          <p:nvPr/>
        </p:nvSpPr>
        <p:spPr>
          <a:xfrm>
            <a:off x="1062649" y="2503910"/>
            <a:ext cx="5020100" cy="156966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ea typeface="+mn-ea"/>
                <a:cs typeface="+mn-cs"/>
              </a:rPr>
              <a:t>Haoshan Ren</a:t>
            </a:r>
            <a:r>
              <a:rPr lang="en-US" sz="1600" b="1" dirty="0">
                <a:latin typeface="Century Gothic" panose="020B0502020202020204" pitchFamily="34" charset="0"/>
              </a:rPr>
              <a:t> </a:t>
            </a:r>
            <a:r>
              <a:rPr lang="en-US" sz="1600" u="sng" dirty="0">
                <a:latin typeface="Century Gothic" panose="020B0502020202020204" pitchFamily="34" charset="0"/>
              </a:rPr>
              <a:t>h.ren1@lancaster.ac.uk</a:t>
            </a:r>
            <a:endParaRPr kumimoji="0" lang="en-US" sz="1600" b="0" i="0" u="sng"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ea typeface="+mn-ea"/>
                <a:cs typeface="+mn-cs"/>
              </a:rPr>
              <a:t>Clark D. Cunningham</a:t>
            </a:r>
            <a:r>
              <a:rPr kumimoji="0" lang="en-US" sz="1600" b="0" i="0" u="none" strike="noStrike" kern="1200" cap="none" spc="0" normalizeH="0" baseline="0" noProof="0" dirty="0">
                <a:ln>
                  <a:noFill/>
                </a:ln>
                <a:effectLst/>
                <a:uLnTx/>
                <a:uFillTx/>
                <a:latin typeface="Century Gothic" panose="020B0502020202020204" pitchFamily="34" charset="0"/>
                <a:ea typeface="+mn-ea"/>
                <a:cs typeface="+mn-cs"/>
              </a:rPr>
              <a:t> </a:t>
            </a:r>
            <a:r>
              <a:rPr lang="en-US" sz="1600" dirty="0">
                <a:latin typeface="Century Gothic" panose="020B0502020202020204" pitchFamily="34" charset="0"/>
                <a:hlinkClick r:id="rId4">
                  <a:extLst>
                    <a:ext uri="{A12FA001-AC4F-418D-AE19-62706E023703}">
                      <ahyp:hlinkClr xmlns:ahyp="http://schemas.microsoft.com/office/drawing/2018/hyperlinkcolor" val="tx"/>
                    </a:ext>
                  </a:extLst>
                </a:hlinkClick>
              </a:rPr>
              <a:t>cdcunningham@gsu.edu</a:t>
            </a:r>
            <a:endParaRPr lang="en-US" sz="1600" dirty="0">
              <a:latin typeface="Century Gothic" panose="020B0502020202020204" pitchFamily="34" charset="0"/>
            </a:endParaRPr>
          </a:p>
          <a:p>
            <a:pPr>
              <a:defRPr/>
            </a:pPr>
            <a:r>
              <a:rPr kumimoji="0" lang="en-US" sz="1600" b="1" i="0" u="none" strike="noStrike" kern="1200" cap="none" spc="0" normalizeH="0" baseline="0" noProof="0" dirty="0">
                <a:ln>
                  <a:noFill/>
                </a:ln>
                <a:effectLst/>
                <a:uLnTx/>
                <a:uFillTx/>
                <a:latin typeface="Century Gothic" panose="020B0502020202020204" pitchFamily="34" charset="0"/>
                <a:ea typeface="+mn-ea"/>
                <a:cs typeface="+mn-cs"/>
              </a:rPr>
              <a:t>Ute Römer</a:t>
            </a:r>
            <a:r>
              <a:rPr kumimoji="0" lang="en-US" sz="1600" b="0" i="0" u="none" strike="noStrike" kern="1200" cap="none" spc="0" normalizeH="0" noProof="0" dirty="0">
                <a:ln>
                  <a:noFill/>
                </a:ln>
                <a:effectLst/>
                <a:uLnTx/>
                <a:uFillTx/>
                <a:latin typeface="Century Gothic" panose="020B0502020202020204" pitchFamily="34" charset="0"/>
                <a:ea typeface="+mn-ea"/>
                <a:cs typeface="+mn-cs"/>
              </a:rPr>
              <a:t> </a:t>
            </a:r>
            <a:r>
              <a:rPr kumimoji="0" lang="en-US" sz="1600" b="0" i="0" u="none" strike="noStrike" kern="1200" cap="none" spc="0" normalizeH="0" noProof="0" dirty="0">
                <a:ln>
                  <a:noFill/>
                </a:ln>
                <a:effectLst/>
                <a:uLnTx/>
                <a:uFillTx/>
                <a:latin typeface="Century Gothic" panose="020B0502020202020204" pitchFamily="34" charset="0"/>
                <a:ea typeface="+mn-ea"/>
                <a:cs typeface="+mn-cs"/>
                <a:hlinkClick r:id="rId5">
                  <a:extLst>
                    <a:ext uri="{A12FA001-AC4F-418D-AE19-62706E023703}">
                      <ahyp:hlinkClr xmlns:ahyp="http://schemas.microsoft.com/office/drawing/2018/hyperlinkcolor" val="tx"/>
                    </a:ext>
                  </a:extLst>
                </a:hlinkClick>
              </a:rPr>
              <a:t>uroemer@gsu.edu</a:t>
            </a:r>
            <a:r>
              <a:rPr kumimoji="0" lang="en-US" sz="1600" b="0" i="0" u="none" strike="noStrike" kern="1200" cap="none" spc="0" normalizeH="0" noProof="0" dirty="0">
                <a:ln>
                  <a:noFill/>
                </a:ln>
                <a:effectLst/>
                <a:uLnTx/>
                <a:uFillTx/>
                <a:latin typeface="Century Gothic" panose="020B0502020202020204" pitchFamily="34" charset="0"/>
                <a:ea typeface="+mn-ea"/>
                <a:cs typeface="+mn-cs"/>
              </a:rPr>
              <a:t> </a:t>
            </a: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1" dirty="0">
              <a:solidFill>
                <a:srgbClr val="0039A6"/>
              </a:solidFill>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i="1" dirty="0">
                <a:solidFill>
                  <a:srgbClr val="0039A6"/>
                </a:solidFill>
                <a:latin typeface="Century Gothic" panose="020B0502020202020204" pitchFamily="34" charset="0"/>
              </a:rPr>
              <a:t>Resources on Law and Linguistics: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rgbClr val="0039A6"/>
                </a:solidFill>
                <a:latin typeface="Century Gothic" panose="020B0502020202020204" pitchFamily="34" charset="0"/>
                <a:hlinkClick r:id="rId6"/>
              </a:rPr>
              <a:t>www.clarkcunningham.org/Law-Linguistics.html</a:t>
            </a:r>
            <a:r>
              <a:rPr lang="en-US" sz="1600" dirty="0">
                <a:solidFill>
                  <a:srgbClr val="0039A6"/>
                </a:solidFill>
                <a:latin typeface="Century Gothic" panose="020B0502020202020204" pitchFamily="34" charset="0"/>
              </a:rPr>
              <a:t>  </a:t>
            </a:r>
            <a:endParaRPr kumimoji="0" lang="en-US" sz="160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endParaRPr>
          </a:p>
        </p:txBody>
      </p:sp>
      <p:sp>
        <p:nvSpPr>
          <p:cNvPr id="6" name="Title 5">
            <a:extLst>
              <a:ext uri="{FF2B5EF4-FFF2-40B4-BE49-F238E27FC236}">
                <a16:creationId xmlns:a16="http://schemas.microsoft.com/office/drawing/2014/main" id="{FD753D68-0790-1DB1-349E-844D0089A69C}"/>
              </a:ext>
            </a:extLst>
          </p:cNvPr>
          <p:cNvSpPr>
            <a:spLocks noGrp="1"/>
          </p:cNvSpPr>
          <p:nvPr>
            <p:ph type="ctrTitle"/>
          </p:nvPr>
        </p:nvSpPr>
        <p:spPr>
          <a:xfrm>
            <a:off x="1062649" y="848783"/>
            <a:ext cx="7877261" cy="1508681"/>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b="1" dirty="0"/>
              <a:t>Thank you for listening! </a:t>
            </a:r>
            <a:br>
              <a:rPr lang="en-US" sz="3200" b="1" dirty="0"/>
            </a:br>
            <a:r>
              <a:rPr lang="en-US" sz="3200" b="1" dirty="0"/>
              <a:t>Questions or Comments?</a:t>
            </a:r>
            <a:endParaRPr lang="en-US" sz="3200" dirty="0"/>
          </a:p>
        </p:txBody>
      </p:sp>
      <p:sp>
        <p:nvSpPr>
          <p:cNvPr id="9" name="Rectangle 8">
            <a:extLst>
              <a:ext uri="{FF2B5EF4-FFF2-40B4-BE49-F238E27FC236}">
                <a16:creationId xmlns:a16="http://schemas.microsoft.com/office/drawing/2014/main" id="{FC55E50D-B7D7-399E-4838-68990A77D122}"/>
              </a:ext>
            </a:extLst>
          </p:cNvPr>
          <p:cNvSpPr/>
          <p:nvPr/>
        </p:nvSpPr>
        <p:spPr>
          <a:xfrm>
            <a:off x="4283414" y="325563"/>
            <a:ext cx="4624407" cy="523220"/>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spc="50" dirty="0">
                <a:ln w="9525" cmpd="sng">
                  <a:solidFill>
                    <a:srgbClr val="4472C4"/>
                  </a:solidFill>
                  <a:prstDash val="solid"/>
                </a:ln>
                <a:solidFill>
                  <a:srgbClr val="70AD47">
                    <a:tint val="1000"/>
                  </a:srgbClr>
                </a:solidFill>
                <a:effectLst>
                  <a:glow rad="38100">
                    <a:srgbClr val="4472C4">
                      <a:alpha val="40000"/>
                    </a:srgbClr>
                  </a:glow>
                </a:effectLst>
                <a:latin typeface="Calibri" panose="020F0502020204030204"/>
              </a:rPr>
              <a:t>CL2023</a:t>
            </a:r>
            <a:r>
              <a:rPr kumimoji="0" lang="en-US" sz="28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 Lancaster University</a:t>
            </a:r>
          </a:p>
        </p:txBody>
      </p:sp>
      <p:pic>
        <p:nvPicPr>
          <p:cNvPr id="2" name="Picture 1">
            <a:extLst>
              <a:ext uri="{FF2B5EF4-FFF2-40B4-BE49-F238E27FC236}">
                <a16:creationId xmlns:a16="http://schemas.microsoft.com/office/drawing/2014/main" id="{AF9AD91D-8613-5C05-B075-D9CF747BB359}"/>
              </a:ext>
            </a:extLst>
          </p:cNvPr>
          <p:cNvPicPr>
            <a:picLocks noChangeAspect="1"/>
          </p:cNvPicPr>
          <p:nvPr/>
        </p:nvPicPr>
        <p:blipFill>
          <a:blip r:embed="rId7"/>
          <a:stretch>
            <a:fillRect/>
          </a:stretch>
        </p:blipFill>
        <p:spPr>
          <a:xfrm>
            <a:off x="8160026" y="4363584"/>
            <a:ext cx="747795" cy="718032"/>
          </a:xfrm>
          <a:prstGeom prst="rect">
            <a:avLst/>
          </a:prstGeom>
        </p:spPr>
      </p:pic>
      <p:sp>
        <p:nvSpPr>
          <p:cNvPr id="5" name="TextBox 4">
            <a:extLst>
              <a:ext uri="{FF2B5EF4-FFF2-40B4-BE49-F238E27FC236}">
                <a16:creationId xmlns:a16="http://schemas.microsoft.com/office/drawing/2014/main" id="{D253446E-C2BC-D2F5-20E0-68C9E6F3ACE1}"/>
              </a:ext>
            </a:extLst>
          </p:cNvPr>
          <p:cNvSpPr txBox="1"/>
          <p:nvPr/>
        </p:nvSpPr>
        <p:spPr>
          <a:xfrm>
            <a:off x="4284769" y="4481117"/>
            <a:ext cx="3875257" cy="523220"/>
          </a:xfrm>
          <a:prstGeom prst="rect">
            <a:avLst/>
          </a:prstGeom>
          <a:noFill/>
        </p:spPr>
        <p:txBody>
          <a:bodyPr wrap="square">
            <a:spAutoFit/>
          </a:bodyPr>
          <a:lstStyle/>
          <a:p>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This presentation can be downloaded at </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0039A6"/>
                </a:solidFill>
                <a:effectLst/>
                <a:uLnTx/>
                <a:uFillTx/>
                <a:latin typeface="Bookman Old Style" panose="02050604050505020204" pitchFamily="18" charset="0"/>
                <a:hlinkClick r:id="rId8"/>
              </a:rPr>
              <a:t>www.clarkcunningham.org/L2-PPT.html</a:t>
            </a:r>
            <a:r>
              <a:rPr kumimoji="0" lang="en-US" sz="1400" b="0" i="0" u="none" strike="noStrike" kern="1200" cap="none" spc="0" normalizeH="0" baseline="0" noProof="0" dirty="0">
                <a:ln>
                  <a:noFill/>
                </a:ln>
                <a:solidFill>
                  <a:srgbClr val="0039A6"/>
                </a:solidFill>
                <a:effectLst/>
                <a:uLnTx/>
                <a:uFillTx/>
                <a:latin typeface="Bookman Old Style" panose="02050604050505020204" pitchFamily="18" charset="0"/>
              </a:rPr>
              <a:t> </a:t>
            </a:r>
            <a:endParaRPr lang="en-US" dirty="0">
              <a:latin typeface="Bookman Old Style" panose="02050604050505020204" pitchFamily="18" charset="0"/>
            </a:endParaRPr>
          </a:p>
        </p:txBody>
      </p:sp>
    </p:spTree>
    <p:extLst>
      <p:ext uri="{BB962C8B-B14F-4D97-AF65-F5344CB8AC3E}">
        <p14:creationId xmlns:p14="http://schemas.microsoft.com/office/powerpoint/2010/main" val="245515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51435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0FFC8FEE-0369-6A44-01DF-CF8D417780C0}"/>
              </a:ext>
            </a:extLst>
          </p:cNvPr>
          <p:cNvSpPr>
            <a:spLocks noGrp="1"/>
          </p:cNvSpPr>
          <p:nvPr>
            <p:ph type="sldNum" sz="quarter" idx="12"/>
          </p:nvPr>
        </p:nvSpPr>
        <p:spPr/>
        <p:txBody>
          <a:bodyPr/>
          <a:lstStyle/>
          <a:p>
            <a:r>
              <a:rPr lang="en-US" dirty="0"/>
              <a:t> </a:t>
            </a:r>
          </a:p>
        </p:txBody>
      </p:sp>
      <p:pic>
        <p:nvPicPr>
          <p:cNvPr id="8" name="Picture 2" descr="The Powers of the Executive Branch i.e. the President: Constitution Article  II | Foundation Truths">
            <a:extLst>
              <a:ext uri="{FF2B5EF4-FFF2-40B4-BE49-F238E27FC236}">
                <a16:creationId xmlns:a16="http://schemas.microsoft.com/office/drawing/2014/main" id="{CC46AE3B-A4AC-FB82-0AE0-B65F070B6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31" b="39882"/>
          <a:stretch/>
        </p:blipFill>
        <p:spPr bwMode="auto">
          <a:xfrm>
            <a:off x="2520357" y="331210"/>
            <a:ext cx="4103285" cy="1117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22A5EDC-1CCD-ABA5-2826-645A6213D0C7}"/>
              </a:ext>
            </a:extLst>
          </p:cNvPr>
          <p:cNvSpPr txBox="1"/>
          <p:nvPr/>
        </p:nvSpPr>
        <p:spPr>
          <a:xfrm>
            <a:off x="261402" y="2012822"/>
            <a:ext cx="8618910" cy="2677656"/>
          </a:xfrm>
          <a:prstGeom prst="rect">
            <a:avLst/>
          </a:prstGeom>
          <a:noFill/>
        </p:spPr>
        <p:txBody>
          <a:bodyPr wrap="square">
            <a:spAutoFit/>
          </a:bodyPr>
          <a:lstStyle/>
          <a:p>
            <a:pPr defTabSz="445770">
              <a:spcAft>
                <a:spcPts val="600"/>
              </a:spcAft>
            </a:pPr>
            <a:r>
              <a:rPr lang="en-US" sz="2100" kern="1200" dirty="0">
                <a:solidFill>
                  <a:schemeClr val="tx1"/>
                </a:solidFill>
                <a:latin typeface="Bookman Old Style" panose="02050604050505020204" pitchFamily="18" charset="0"/>
              </a:rPr>
              <a:t>“[The President] shall nominate, and by and with the Advice and Consent of the Senate, shall appoint </a:t>
            </a:r>
            <a:r>
              <a:rPr lang="en-US" sz="2100" i="1" kern="1200" dirty="0">
                <a:solidFill>
                  <a:schemeClr val="tx1"/>
                </a:solidFill>
                <a:latin typeface="Bookman Old Style" panose="02050604050505020204" pitchFamily="18" charset="0"/>
              </a:rPr>
              <a:t>Ambassadors, other public Ministers and Consuls, Judges of the supreme Court, and all other Officers of the United States, whose Appointments are not herein otherwise provided for, and which shall be established by Law</a:t>
            </a:r>
            <a:r>
              <a:rPr lang="en-US" sz="2100" kern="1200" dirty="0">
                <a:solidFill>
                  <a:schemeClr val="tx1"/>
                </a:solidFill>
                <a:latin typeface="Bookman Old Style" panose="02050604050505020204" pitchFamily="18" charset="0"/>
              </a:rPr>
              <a:t>: </a:t>
            </a:r>
            <a:r>
              <a:rPr lang="en-US" sz="2100" b="1" kern="1200" dirty="0">
                <a:solidFill>
                  <a:schemeClr val="tx1"/>
                </a:solidFill>
                <a:latin typeface="Bookman Old Style" panose="02050604050505020204" pitchFamily="18" charset="0"/>
              </a:rPr>
              <a:t>but</a:t>
            </a:r>
            <a:r>
              <a:rPr lang="en-US" sz="2100" kern="1200" dirty="0">
                <a:solidFill>
                  <a:schemeClr val="tx1"/>
                </a:solidFill>
                <a:latin typeface="Bookman Old Style" panose="02050604050505020204" pitchFamily="18" charset="0"/>
              </a:rPr>
              <a:t> the Congress may by Law vest the Appointment of </a:t>
            </a:r>
            <a:r>
              <a:rPr lang="en-US" sz="2100" i="1" kern="1200" dirty="0">
                <a:solidFill>
                  <a:schemeClr val="tx1"/>
                </a:solidFill>
                <a:latin typeface="Bookman Old Style" panose="02050604050505020204" pitchFamily="18" charset="0"/>
              </a:rPr>
              <a:t>such inferior Officers</a:t>
            </a:r>
            <a:r>
              <a:rPr lang="en-US" sz="2100" kern="1200" dirty="0">
                <a:solidFill>
                  <a:schemeClr val="tx1"/>
                </a:solidFill>
                <a:latin typeface="Bookman Old Style" panose="02050604050505020204" pitchFamily="18" charset="0"/>
              </a:rPr>
              <a:t>, as they think proper, in the President alone, in the Courts of Law, or in the Heads of Departments.”</a:t>
            </a:r>
            <a:endParaRPr lang="en-US" sz="2100" dirty="0">
              <a:latin typeface="Bookman Old Style" panose="02050604050505020204" pitchFamily="18" charset="0"/>
            </a:endParaRPr>
          </a:p>
        </p:txBody>
      </p:sp>
      <p:sp>
        <p:nvSpPr>
          <p:cNvPr id="2" name="TextBox 1">
            <a:extLst>
              <a:ext uri="{FF2B5EF4-FFF2-40B4-BE49-F238E27FC236}">
                <a16:creationId xmlns:a16="http://schemas.microsoft.com/office/drawing/2014/main" id="{652BECBD-B2CB-E475-2183-C5627796A250}"/>
              </a:ext>
            </a:extLst>
          </p:cNvPr>
          <p:cNvSpPr txBox="1"/>
          <p:nvPr/>
        </p:nvSpPr>
        <p:spPr>
          <a:xfrm>
            <a:off x="8825860" y="4838304"/>
            <a:ext cx="379556" cy="300082"/>
          </a:xfrm>
          <a:prstGeom prst="rect">
            <a:avLst/>
          </a:prstGeom>
          <a:noFill/>
        </p:spPr>
        <p:txBody>
          <a:bodyPr wrap="square" rtlCol="0">
            <a:spAutoFit/>
          </a:bodyPr>
          <a:lstStyle/>
          <a:p>
            <a:r>
              <a:rPr lang="en-US" dirty="0"/>
              <a:t>4</a:t>
            </a:r>
          </a:p>
        </p:txBody>
      </p:sp>
      <p:sp>
        <p:nvSpPr>
          <p:cNvPr id="3" name="Title 1">
            <a:extLst>
              <a:ext uri="{FF2B5EF4-FFF2-40B4-BE49-F238E27FC236}">
                <a16:creationId xmlns:a16="http://schemas.microsoft.com/office/drawing/2014/main" id="{98F633B1-A0E9-20CB-E436-E73C4D783049}"/>
              </a:ext>
            </a:extLst>
          </p:cNvPr>
          <p:cNvSpPr>
            <a:spLocks noGrp="1"/>
          </p:cNvSpPr>
          <p:nvPr>
            <p:ph type="title"/>
          </p:nvPr>
        </p:nvSpPr>
        <p:spPr>
          <a:xfrm>
            <a:off x="1330895" y="1448555"/>
            <a:ext cx="6943972" cy="510067"/>
          </a:xfrm>
        </p:spPr>
        <p:txBody>
          <a:bodyPr/>
          <a:lstStyle/>
          <a:p>
            <a:r>
              <a:rPr lang="en-US" sz="2800" b="1" dirty="0">
                <a:solidFill>
                  <a:schemeClr val="accent2">
                    <a:lumMod val="50000"/>
                  </a:schemeClr>
                </a:solidFill>
                <a:latin typeface="Century Gothic" panose="020B0502020202020204" pitchFamily="34" charset="0"/>
              </a:rPr>
              <a:t>U.S. Constitution: Appointments Clause</a:t>
            </a:r>
          </a:p>
        </p:txBody>
      </p:sp>
    </p:spTree>
    <p:extLst>
      <p:ext uri="{BB962C8B-B14F-4D97-AF65-F5344CB8AC3E}">
        <p14:creationId xmlns:p14="http://schemas.microsoft.com/office/powerpoint/2010/main" val="344978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069345" y="810150"/>
            <a:ext cx="8104050" cy="4251621"/>
          </a:xfrm>
        </p:spPr>
        <p:txBody>
          <a:bodyPr/>
          <a:lstStyle/>
          <a:p>
            <a:pPr marL="0" indent="0">
              <a:lnSpc>
                <a:spcPct val="100000"/>
              </a:lnSpc>
              <a:buNone/>
            </a:pPr>
            <a:endParaRPr lang="en-US" sz="2000" b="1" dirty="0"/>
          </a:p>
          <a:p>
            <a:pPr marL="0" indent="0">
              <a:lnSpc>
                <a:spcPct val="100000"/>
              </a:lnSpc>
              <a:buNone/>
            </a:pPr>
            <a:r>
              <a:rPr lang="en-US" sz="2000" b="1" dirty="0"/>
              <a:t>First part - the </a:t>
            </a:r>
            <a:r>
              <a:rPr lang="en-US" sz="2000" b="1" i="1" u="sng" dirty="0"/>
              <a:t>Default Provision</a:t>
            </a:r>
          </a:p>
          <a:p>
            <a:pPr>
              <a:lnSpc>
                <a:spcPct val="100000"/>
              </a:lnSpc>
            </a:pPr>
            <a:r>
              <a:rPr lang="en-US" sz="2000" b="1" dirty="0"/>
              <a:t>Requires </a:t>
            </a:r>
            <a:r>
              <a:rPr lang="en-US" sz="2000" b="1" i="1" dirty="0"/>
              <a:t>nomination by President </a:t>
            </a:r>
            <a:r>
              <a:rPr lang="en-US" sz="2000" b="1" dirty="0"/>
              <a:t>and</a:t>
            </a:r>
            <a:r>
              <a:rPr lang="en-US" sz="2000" b="1" i="1" dirty="0"/>
              <a:t> confirmation by Senate</a:t>
            </a:r>
          </a:p>
          <a:p>
            <a:pPr marL="0" indent="0">
              <a:lnSpc>
                <a:spcPct val="100000"/>
              </a:lnSpc>
              <a:buNone/>
            </a:pPr>
            <a:br>
              <a:rPr lang="en-US" sz="1600" dirty="0"/>
            </a:br>
            <a:r>
              <a:rPr lang="en-US" sz="2000" dirty="0"/>
              <a:t>“[The President] shall nominate, and by and with the Advice and Consent of the Senate, shall appoint Ambassadors, other public Ministers and Consuls, Judges of the supreme Court, and all other Officers of the United States, whose Appointments are not herein otherwise provided for, and which shall be established by Law: …”</a:t>
            </a:r>
          </a:p>
          <a:p>
            <a:pPr marL="0" indent="0">
              <a:lnSpc>
                <a:spcPct val="100000"/>
              </a:lnSpc>
              <a:buNone/>
            </a:pPr>
            <a:r>
              <a:rPr lang="fr-FR" sz="2000" dirty="0"/>
              <a:t>U.S. Constitution Article II, § 2, cl. 2.</a:t>
            </a:r>
          </a:p>
          <a:p>
            <a:pPr marL="0" indent="0">
              <a:lnSpc>
                <a:spcPct val="100000"/>
              </a:lnSpc>
              <a:buNone/>
            </a:pPr>
            <a:endParaRPr lang="en-US" sz="2000" dirty="0"/>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5</a:t>
            </a:r>
          </a:p>
        </p:txBody>
      </p:sp>
      <p:sp>
        <p:nvSpPr>
          <p:cNvPr id="7" name="Title 1">
            <a:extLst>
              <a:ext uri="{FF2B5EF4-FFF2-40B4-BE49-F238E27FC236}">
                <a16:creationId xmlns:a16="http://schemas.microsoft.com/office/drawing/2014/main" id="{C50BCC6B-EAF0-EEE7-0FF2-BB41427AA858}"/>
              </a:ext>
            </a:extLst>
          </p:cNvPr>
          <p:cNvSpPr txBox="1">
            <a:spLocks/>
          </p:cNvSpPr>
          <p:nvPr/>
        </p:nvSpPr>
        <p:spPr>
          <a:xfrm>
            <a:off x="1227634" y="107925"/>
            <a:ext cx="7688761"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sz="3000" b="1" dirty="0"/>
              <a:t>Appointments Clause</a:t>
            </a:r>
            <a:endParaRPr lang="en-US" sz="3000" dirty="0"/>
          </a:p>
        </p:txBody>
      </p:sp>
    </p:spTree>
    <p:extLst>
      <p:ext uri="{BB962C8B-B14F-4D97-AF65-F5344CB8AC3E}">
        <p14:creationId xmlns:p14="http://schemas.microsoft.com/office/powerpoint/2010/main" val="95824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083863" y="817407"/>
            <a:ext cx="8104050" cy="4251621"/>
          </a:xfrm>
        </p:spPr>
        <p:txBody>
          <a:bodyPr/>
          <a:lstStyle/>
          <a:p>
            <a:pPr marL="0" indent="0">
              <a:lnSpc>
                <a:spcPct val="100000"/>
              </a:lnSpc>
              <a:buNone/>
            </a:pPr>
            <a:endParaRPr lang="en-US" sz="2000" b="1" i="1" dirty="0"/>
          </a:p>
          <a:p>
            <a:pPr marL="0" indent="0">
              <a:lnSpc>
                <a:spcPct val="100000"/>
              </a:lnSpc>
              <a:buNone/>
            </a:pPr>
            <a:r>
              <a:rPr lang="en-US" sz="2000" b="1" dirty="0"/>
              <a:t>Second part - the </a:t>
            </a:r>
            <a:r>
              <a:rPr lang="en-US" sz="2000" b="1" i="1" u="sng" dirty="0"/>
              <a:t>Excepting Provision</a:t>
            </a:r>
          </a:p>
          <a:p>
            <a:pPr marL="0" indent="0">
              <a:lnSpc>
                <a:spcPct val="100000"/>
              </a:lnSpc>
              <a:buNone/>
            </a:pPr>
            <a:br>
              <a:rPr lang="en-US" sz="2000" dirty="0">
                <a:highlight>
                  <a:srgbClr val="FFFF00"/>
                </a:highlight>
              </a:rPr>
            </a:br>
            <a:r>
              <a:rPr lang="en-US" sz="2000" dirty="0"/>
              <a:t>“…</a:t>
            </a:r>
            <a:r>
              <a:rPr lang="en-US" sz="2000" b="1" i="1" u="sng" dirty="0"/>
              <a:t>but</a:t>
            </a:r>
            <a:r>
              <a:rPr lang="en-US" sz="2000" dirty="0"/>
              <a:t> the Congress may by Law vest the Appointment of </a:t>
            </a:r>
            <a:r>
              <a:rPr lang="en-US" sz="2000" i="1" dirty="0"/>
              <a:t>such inferior Officers</a:t>
            </a:r>
            <a:r>
              <a:rPr lang="en-US" sz="2000" dirty="0"/>
              <a:t>, as they think proper, in the President alone, in the Courts of Law, or in the Heads of Departments.”</a:t>
            </a:r>
          </a:p>
          <a:p>
            <a:pPr marL="0" indent="0">
              <a:lnSpc>
                <a:spcPct val="100000"/>
              </a:lnSpc>
              <a:buNone/>
            </a:pPr>
            <a:r>
              <a:rPr lang="en-US" sz="2000" dirty="0"/>
              <a:t>U.S. Constitution Article II, § 2, cl. 2.</a:t>
            </a:r>
          </a:p>
          <a:p>
            <a:pPr marL="0" indent="0">
              <a:lnSpc>
                <a:spcPct val="100000"/>
              </a:lnSpc>
              <a:buNone/>
            </a:pPr>
            <a:endParaRPr lang="en-US" sz="2000" dirty="0"/>
          </a:p>
        </p:txBody>
      </p:sp>
      <p:sp>
        <p:nvSpPr>
          <p:cNvPr id="4" name="TextBox 3">
            <a:extLst>
              <a:ext uri="{FF2B5EF4-FFF2-40B4-BE49-F238E27FC236}">
                <a16:creationId xmlns:a16="http://schemas.microsoft.com/office/drawing/2014/main" id="{FEB83D5F-339D-EAFD-5F83-C648D1FA62CB}"/>
              </a:ext>
            </a:extLst>
          </p:cNvPr>
          <p:cNvSpPr txBox="1"/>
          <p:nvPr/>
        </p:nvSpPr>
        <p:spPr>
          <a:xfrm>
            <a:off x="8825860" y="4838304"/>
            <a:ext cx="379556" cy="300082"/>
          </a:xfrm>
          <a:prstGeom prst="rect">
            <a:avLst/>
          </a:prstGeom>
          <a:noFill/>
        </p:spPr>
        <p:txBody>
          <a:bodyPr wrap="square" rtlCol="0">
            <a:spAutoFit/>
          </a:bodyPr>
          <a:lstStyle/>
          <a:p>
            <a:r>
              <a:rPr lang="en-US" dirty="0"/>
              <a:t>6</a:t>
            </a:r>
          </a:p>
        </p:txBody>
      </p:sp>
      <p:sp>
        <p:nvSpPr>
          <p:cNvPr id="7" name="Title 1">
            <a:extLst>
              <a:ext uri="{FF2B5EF4-FFF2-40B4-BE49-F238E27FC236}">
                <a16:creationId xmlns:a16="http://schemas.microsoft.com/office/drawing/2014/main" id="{386E8B8B-083B-BA24-2E3B-2D8967454CCD}"/>
              </a:ext>
            </a:extLst>
          </p:cNvPr>
          <p:cNvSpPr txBox="1">
            <a:spLocks/>
          </p:cNvSpPr>
          <p:nvPr/>
        </p:nvSpPr>
        <p:spPr>
          <a:xfrm>
            <a:off x="1227634" y="107925"/>
            <a:ext cx="7688761"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sz="3000" b="1" dirty="0"/>
              <a:t>Appointments Clause</a:t>
            </a:r>
            <a:endParaRPr lang="en-US" sz="3000" dirty="0"/>
          </a:p>
        </p:txBody>
      </p:sp>
    </p:spTree>
    <p:extLst>
      <p:ext uri="{BB962C8B-B14F-4D97-AF65-F5344CB8AC3E}">
        <p14:creationId xmlns:p14="http://schemas.microsoft.com/office/powerpoint/2010/main" val="365207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074-9C15-5181-5F36-892C4EA18EBF}"/>
              </a:ext>
            </a:extLst>
          </p:cNvPr>
          <p:cNvSpPr>
            <a:spLocks noGrp="1"/>
          </p:cNvSpPr>
          <p:nvPr>
            <p:ph type="title"/>
          </p:nvPr>
        </p:nvSpPr>
        <p:spPr>
          <a:xfrm>
            <a:off x="1173934" y="100668"/>
            <a:ext cx="7584172" cy="709482"/>
          </a:xfrm>
        </p:spPr>
        <p:txBody>
          <a:bodyPr/>
          <a:lstStyle/>
          <a:p>
            <a:r>
              <a:rPr lang="en-US" b="1" dirty="0"/>
              <a:t>Appointments Clause</a:t>
            </a:r>
            <a:endParaRPr lang="en-US" dirty="0"/>
          </a:p>
        </p:txBody>
      </p:sp>
      <p:sp>
        <p:nvSpPr>
          <p:cNvPr id="3" name="Content Placeholder 2">
            <a:extLst>
              <a:ext uri="{FF2B5EF4-FFF2-40B4-BE49-F238E27FC236}">
                <a16:creationId xmlns:a16="http://schemas.microsoft.com/office/drawing/2014/main" id="{362DFC48-D106-B7E7-ADAC-D5353D26A1B5}"/>
              </a:ext>
            </a:extLst>
          </p:cNvPr>
          <p:cNvSpPr>
            <a:spLocks noGrp="1"/>
          </p:cNvSpPr>
          <p:nvPr>
            <p:ph idx="1"/>
          </p:nvPr>
        </p:nvSpPr>
        <p:spPr>
          <a:xfrm>
            <a:off x="1039950" y="1284400"/>
            <a:ext cx="8104050" cy="3160299"/>
          </a:xfrm>
        </p:spPr>
        <p:txBody>
          <a:bodyPr/>
          <a:lstStyle/>
          <a:p>
            <a:pPr marL="0" indent="0">
              <a:lnSpc>
                <a:spcPct val="100000"/>
              </a:lnSpc>
              <a:buNone/>
            </a:pPr>
            <a:r>
              <a:rPr lang="en-US" sz="2800" dirty="0"/>
              <a:t>Hot topic in U.S. law:</a:t>
            </a:r>
          </a:p>
          <a:p>
            <a:pPr marL="0" indent="0">
              <a:lnSpc>
                <a:spcPct val="100000"/>
              </a:lnSpc>
              <a:buNone/>
            </a:pPr>
            <a:r>
              <a:rPr lang="en-US" sz="2800" dirty="0"/>
              <a:t>The U.S. Supreme Court has increasingly used its interpretation of the Appointments Clause</a:t>
            </a:r>
          </a:p>
          <a:p>
            <a:pPr marL="0" indent="0">
              <a:lnSpc>
                <a:spcPct val="100000"/>
              </a:lnSpc>
              <a:buNone/>
            </a:pPr>
            <a:r>
              <a:rPr lang="en-US" sz="2800" dirty="0"/>
              <a:t>to limit the independence and authority of  Executive Branch officials not confirmed by the Senate.</a:t>
            </a:r>
            <a:endParaRPr lang="en-US" sz="2000" dirty="0"/>
          </a:p>
        </p:txBody>
      </p:sp>
      <p:sp>
        <p:nvSpPr>
          <p:cNvPr id="4" name="TextBox 3">
            <a:extLst>
              <a:ext uri="{FF2B5EF4-FFF2-40B4-BE49-F238E27FC236}">
                <a16:creationId xmlns:a16="http://schemas.microsoft.com/office/drawing/2014/main" id="{FEB83D5F-339D-EAFD-5F83-C648D1FA62CB}"/>
              </a:ext>
            </a:extLst>
          </p:cNvPr>
          <p:cNvSpPr txBox="1"/>
          <p:nvPr/>
        </p:nvSpPr>
        <p:spPr>
          <a:xfrm>
            <a:off x="8858384" y="4843418"/>
            <a:ext cx="379556" cy="30008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87199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CE6FE-3B00-B9E1-091F-6D946FDEB2A4}"/>
              </a:ext>
            </a:extLst>
          </p:cNvPr>
          <p:cNvSpPr>
            <a:spLocks noGrp="1"/>
          </p:cNvSpPr>
          <p:nvPr>
            <p:ph type="title"/>
          </p:nvPr>
        </p:nvSpPr>
        <p:spPr>
          <a:xfrm>
            <a:off x="1251678" y="89942"/>
            <a:ext cx="7600013" cy="420836"/>
          </a:xfrm>
        </p:spPr>
        <p:txBody>
          <a:bodyPr>
            <a:noAutofit/>
          </a:bodyPr>
          <a:lstStyle/>
          <a:p>
            <a:r>
              <a:rPr lang="en-US" sz="2800" b="1" dirty="0"/>
              <a:t>Congress authorizes Patent Trial and Appeal Board</a:t>
            </a:r>
          </a:p>
        </p:txBody>
      </p:sp>
      <p:sp>
        <p:nvSpPr>
          <p:cNvPr id="6" name="Content Placeholder 5">
            <a:extLst>
              <a:ext uri="{FF2B5EF4-FFF2-40B4-BE49-F238E27FC236}">
                <a16:creationId xmlns:a16="http://schemas.microsoft.com/office/drawing/2014/main" id="{82053BB6-184B-C046-B116-058D7C76B54F}"/>
              </a:ext>
            </a:extLst>
          </p:cNvPr>
          <p:cNvSpPr>
            <a:spLocks noGrp="1"/>
          </p:cNvSpPr>
          <p:nvPr>
            <p:ph sz="half" idx="2"/>
          </p:nvPr>
        </p:nvSpPr>
        <p:spPr>
          <a:xfrm>
            <a:off x="3995530" y="1540564"/>
            <a:ext cx="4856161" cy="3512993"/>
          </a:xfrm>
        </p:spPr>
        <p:txBody>
          <a:bodyPr/>
          <a:lstStyle/>
          <a:p>
            <a:pPr>
              <a:lnSpc>
                <a:spcPct val="100000"/>
              </a:lnSpc>
            </a:pPr>
            <a:r>
              <a:rPr lang="en-US" sz="2400" dirty="0"/>
              <a:t>“There shall be .. a Patent Trial and Appeal Board. … The administrative patent judges shall be persons of competent legal knowledge and scientific ability who are appointed by the Secretary [of Commerce]”</a:t>
            </a:r>
          </a:p>
          <a:p>
            <a:pPr>
              <a:lnSpc>
                <a:spcPct val="100000"/>
              </a:lnSpc>
              <a:spcBef>
                <a:spcPts val="1600"/>
              </a:spcBef>
            </a:pPr>
            <a:r>
              <a:rPr lang="en-US" sz="2400" dirty="0"/>
              <a:t>35 U.S. Code Sec. 6(a)</a:t>
            </a:r>
          </a:p>
        </p:txBody>
      </p:sp>
      <p:graphicFrame>
        <p:nvGraphicFramePr>
          <p:cNvPr id="7" name="Diagram 6">
            <a:extLst>
              <a:ext uri="{FF2B5EF4-FFF2-40B4-BE49-F238E27FC236}">
                <a16:creationId xmlns:a16="http://schemas.microsoft.com/office/drawing/2014/main" id="{2C3F9BBF-DB36-DA0E-D52C-66D3DF7CEEB1}"/>
              </a:ext>
            </a:extLst>
          </p:cNvPr>
          <p:cNvGraphicFramePr/>
          <p:nvPr>
            <p:extLst>
              <p:ext uri="{D42A27DB-BD31-4B8C-83A1-F6EECF244321}">
                <p14:modId xmlns:p14="http://schemas.microsoft.com/office/powerpoint/2010/main" val="3583602098"/>
              </p:ext>
            </p:extLst>
          </p:nvPr>
        </p:nvGraphicFramePr>
        <p:xfrm>
          <a:off x="1186069" y="1125547"/>
          <a:ext cx="2650435" cy="371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49DE1BC-18E6-060B-8B94-B49B6C9D89FC}"/>
              </a:ext>
            </a:extLst>
          </p:cNvPr>
          <p:cNvSpPr txBox="1"/>
          <p:nvPr/>
        </p:nvSpPr>
        <p:spPr>
          <a:xfrm>
            <a:off x="8825860" y="4838304"/>
            <a:ext cx="379556" cy="30008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79505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CE6FE-3B00-B9E1-091F-6D946FDEB2A4}"/>
              </a:ext>
            </a:extLst>
          </p:cNvPr>
          <p:cNvSpPr>
            <a:spLocks noGrp="1"/>
          </p:cNvSpPr>
          <p:nvPr>
            <p:ph type="title"/>
          </p:nvPr>
        </p:nvSpPr>
        <p:spPr>
          <a:xfrm>
            <a:off x="1186069" y="112019"/>
            <a:ext cx="6080263" cy="382248"/>
          </a:xfrm>
        </p:spPr>
        <p:txBody>
          <a:bodyPr>
            <a:noAutofit/>
          </a:bodyPr>
          <a:lstStyle/>
          <a:p>
            <a:r>
              <a:rPr lang="en-US" sz="2800" b="1" dirty="0"/>
              <a:t>United States v Arthrex (</a:t>
            </a:r>
            <a:r>
              <a:rPr lang="en-US" sz="2800" b="1" dirty="0" err="1"/>
              <a:t>S.Ct</a:t>
            </a:r>
            <a:r>
              <a:rPr lang="en-US" sz="2800" b="1" dirty="0"/>
              <a:t>. 2021)</a:t>
            </a:r>
          </a:p>
        </p:txBody>
      </p:sp>
      <p:sp>
        <p:nvSpPr>
          <p:cNvPr id="6" name="Content Placeholder 5">
            <a:extLst>
              <a:ext uri="{FF2B5EF4-FFF2-40B4-BE49-F238E27FC236}">
                <a16:creationId xmlns:a16="http://schemas.microsoft.com/office/drawing/2014/main" id="{82053BB6-184B-C046-B116-058D7C76B54F}"/>
              </a:ext>
            </a:extLst>
          </p:cNvPr>
          <p:cNvSpPr>
            <a:spLocks noGrp="1"/>
          </p:cNvSpPr>
          <p:nvPr>
            <p:ph sz="half" idx="2"/>
          </p:nvPr>
        </p:nvSpPr>
        <p:spPr>
          <a:xfrm>
            <a:off x="3998356" y="1077580"/>
            <a:ext cx="4877287" cy="4065920"/>
          </a:xfrm>
        </p:spPr>
        <p:txBody>
          <a:bodyPr/>
          <a:lstStyle/>
          <a:p>
            <a:pPr marL="0" indent="0">
              <a:buNone/>
            </a:pPr>
            <a:r>
              <a:rPr lang="en-US" sz="2400" dirty="0"/>
              <a:t>Court’s Decision:</a:t>
            </a:r>
          </a:p>
          <a:p>
            <a:r>
              <a:rPr lang="en-US" sz="2400" dirty="0"/>
              <a:t>Appointment of Administrative Patent Judges [APJs] without Senate confirmation violates Appointment Clause </a:t>
            </a:r>
          </a:p>
          <a:p>
            <a:r>
              <a:rPr lang="en-US" sz="2400" dirty="0"/>
              <a:t>Decisions by APJ panels are final and not subject to review by a Senate-confirmed officer</a:t>
            </a:r>
          </a:p>
          <a:p>
            <a:r>
              <a:rPr lang="en-US" sz="2400" dirty="0"/>
              <a:t>Therefore, in Court’s opinion, APJs are not “inferior officers” </a:t>
            </a:r>
          </a:p>
        </p:txBody>
      </p:sp>
      <p:graphicFrame>
        <p:nvGraphicFramePr>
          <p:cNvPr id="2" name="Diagram 1">
            <a:extLst>
              <a:ext uri="{FF2B5EF4-FFF2-40B4-BE49-F238E27FC236}">
                <a16:creationId xmlns:a16="http://schemas.microsoft.com/office/drawing/2014/main" id="{BB00B48E-39C8-7FE3-05BE-10750C52084B}"/>
              </a:ext>
            </a:extLst>
          </p:cNvPr>
          <p:cNvGraphicFramePr/>
          <p:nvPr>
            <p:extLst>
              <p:ext uri="{D42A27DB-BD31-4B8C-83A1-F6EECF244321}">
                <p14:modId xmlns:p14="http://schemas.microsoft.com/office/powerpoint/2010/main" val="204773941"/>
              </p:ext>
            </p:extLst>
          </p:nvPr>
        </p:nvGraphicFramePr>
        <p:xfrm>
          <a:off x="1186069" y="1125547"/>
          <a:ext cx="2650435" cy="371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929813A-46E3-F02D-9F9A-73C6BB6B3CF6}"/>
              </a:ext>
            </a:extLst>
          </p:cNvPr>
          <p:cNvSpPr txBox="1"/>
          <p:nvPr/>
        </p:nvSpPr>
        <p:spPr>
          <a:xfrm>
            <a:off x="8825860" y="4838304"/>
            <a:ext cx="379556" cy="30008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3734758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4294</TotalTime>
  <Words>2938</Words>
  <Application>Microsoft Macintosh PowerPoint</Application>
  <PresentationFormat>On-screen Show (16:9)</PresentationFormat>
  <Paragraphs>240</Paragraphs>
  <Slides>30</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Bookman Old Style</vt:lpstr>
      <vt:lpstr>Calibri</vt:lpstr>
      <vt:lpstr>Calibri Light</vt:lpstr>
      <vt:lpstr>Century Gothic</vt:lpstr>
      <vt:lpstr>Office Theme</vt:lpstr>
      <vt:lpstr>Custom Design</vt:lpstr>
      <vt:lpstr>Testing U.S. Supreme Court precedent about the meaning of the U.S. Constitution’s Appointments Clause against linguistic analysis of the text</vt:lpstr>
      <vt:lpstr>Law &amp; Corpus Linguistics – a growing field in U.S.</vt:lpstr>
      <vt:lpstr>Georgia State course taught since 2018</vt:lpstr>
      <vt:lpstr>U.S. Constitution: Appointments Clause</vt:lpstr>
      <vt:lpstr>PowerPoint Presentation</vt:lpstr>
      <vt:lpstr>PowerPoint Presentation</vt:lpstr>
      <vt:lpstr>Appointments Clause</vt:lpstr>
      <vt:lpstr>Congress authorizes Patent Trial and Appeal Board</vt:lpstr>
      <vt:lpstr>United States v Arthrex (S.Ct. 2021)</vt:lpstr>
      <vt:lpstr>The Arthrex Case</vt:lpstr>
      <vt:lpstr>US v Arthrex – US S.Ct. 2021</vt:lpstr>
      <vt:lpstr>Supreme Court interpretation</vt:lpstr>
      <vt:lpstr>US v Arthrex – US S.Ct. 2021</vt:lpstr>
      <vt:lpstr>Multifunctional “such”</vt:lpstr>
      <vt:lpstr>Anaphora (back)</vt:lpstr>
      <vt:lpstr>Multifunctional “such”</vt:lpstr>
      <vt:lpstr>RQ#1 Justice Thomas dissent in Arthrex</vt:lpstr>
      <vt:lpstr>Reading the text: Two categories of “officers”</vt:lpstr>
      <vt:lpstr>PowerPoint Presentation</vt:lpstr>
      <vt:lpstr>Results – RQ1</vt:lpstr>
      <vt:lpstr>PowerPoint Presentation</vt:lpstr>
      <vt:lpstr>Research Question #2</vt:lpstr>
      <vt:lpstr>such inferior officers, as they think proper</vt:lpstr>
      <vt:lpstr>PowerPoint Presentation</vt:lpstr>
      <vt:lpstr>1. As-phrase as Descriptive Qualifier (62%)</vt:lpstr>
      <vt:lpstr>2. As-phrase as Exemplification (11.6%)</vt:lpstr>
      <vt:lpstr>3. As-phrase as a Discretionary Qualifier</vt:lpstr>
      <vt:lpstr>PowerPoint Presentation</vt:lpstr>
      <vt:lpstr>Conclusion</vt:lpstr>
      <vt:lpstr>Thank you for listening!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Anne Lang</dc:creator>
  <cp:lastModifiedBy>Ren, Haoshan</cp:lastModifiedBy>
  <cp:revision>121</cp:revision>
  <dcterms:created xsi:type="dcterms:W3CDTF">2018-03-15T15:10:30Z</dcterms:created>
  <dcterms:modified xsi:type="dcterms:W3CDTF">2023-07-02T13:50:33Z</dcterms:modified>
</cp:coreProperties>
</file>